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67" r:id="rId4"/>
    <p:sldId id="269" r:id="rId5"/>
    <p:sldId id="264" r:id="rId6"/>
    <p:sldId id="271" r:id="rId7"/>
    <p:sldId id="270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82" d="100"/>
          <a:sy n="82" d="100"/>
        </p:scale>
        <p:origin x="8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4523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864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294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599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300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6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708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165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098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171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673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87647-F8BD-C94E-AA96-5483FA59F16D}" type="datetimeFigureOut">
              <a:rPr lang="es-CL" smtClean="0"/>
              <a:t>23-06-2026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FB1B-6C00-4A4D-8B58-8E4D030A93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379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BB56B78-71E6-4C8F-AEB1-2140132B0B84}"/>
              </a:ext>
            </a:extLst>
          </p:cNvPr>
          <p:cNvSpPr/>
          <p:nvPr/>
        </p:nvSpPr>
        <p:spPr>
          <a:xfrm>
            <a:off x="588384" y="1337706"/>
            <a:ext cx="8819636" cy="2854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450"/>
              </a:spcAft>
            </a:pPr>
            <a:r>
              <a:rPr lang="es-CL" sz="1500" b="1" dirty="0">
                <a:ea typeface="Verdana" panose="020B0604030504040204" pitchFamily="34" charset="0"/>
                <a:cs typeface="Verdana" panose="020B0604030504040204" pitchFamily="34" charset="0"/>
              </a:rPr>
              <a:t>PRESENTACION DE SINTESIS</a:t>
            </a:r>
          </a:p>
          <a:p>
            <a:pPr algn="ctr">
              <a:lnSpc>
                <a:spcPct val="115000"/>
              </a:lnSpc>
              <a:spcAft>
                <a:spcPts val="450"/>
              </a:spcAft>
            </a:pPr>
            <a:r>
              <a:rPr lang="es-CL" sz="3600" b="1" dirty="0">
                <a:ea typeface="Verdana" panose="020B0604030504040204" pitchFamily="34" charset="0"/>
                <a:cs typeface="Verdana" panose="020B0604030504040204" pitchFamily="34" charset="0"/>
              </a:rPr>
              <a:t>TITULO DEL PROYECTO XXXXX </a:t>
            </a:r>
            <a:endParaRPr lang="es-CL" sz="3600" dirty="0"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450"/>
              </a:spcAft>
            </a:pPr>
            <a:r>
              <a:rPr lang="es-CL" sz="1500" b="1" dirty="0">
                <a:ea typeface="Verdana" panose="020B0604030504040204" pitchFamily="34" charset="0"/>
                <a:cs typeface="Verdana" panose="020B0604030504040204" pitchFamily="34" charset="0"/>
              </a:rPr>
              <a:t>CONCURSO INTERNO REGULAR DE INVESTIGACIÓN </a:t>
            </a:r>
            <a:endParaRPr lang="es-CL" sz="1500" dirty="0"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450"/>
              </a:spcAft>
            </a:pPr>
            <a:r>
              <a:rPr lang="es-CL" sz="1500" b="1" dirty="0">
                <a:ea typeface="Verdana" panose="020B0604030504040204" pitchFamily="34" charset="0"/>
                <a:cs typeface="Verdana" panose="020B0604030504040204" pitchFamily="34" charset="0"/>
              </a:rPr>
              <a:t>‒ CONVOCATORIA  2026 ‒</a:t>
            </a:r>
          </a:p>
          <a:p>
            <a:pPr algn="ctr">
              <a:lnSpc>
                <a:spcPct val="115000"/>
              </a:lnSpc>
              <a:spcAft>
                <a:spcPts val="450"/>
              </a:spcAft>
            </a:pPr>
            <a:endParaRPr lang="es-CL" sz="15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600" dirty="0">
                <a:latin typeface="Arial" panose="020B0604020202020204" pitchFamily="34" charset="0"/>
              </a:rPr>
              <a:t>                    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600" dirty="0">
                <a:latin typeface="Arial" panose="020B0604020202020204" pitchFamily="34" charset="0"/>
              </a:rPr>
              <a:t>                      </a:t>
            </a:r>
            <a:r>
              <a:rPr lang="es-CL" altLang="es-CL" sz="1600">
                <a:latin typeface="Arial" panose="020B0604020202020204" pitchFamily="34" charset="0"/>
              </a:rPr>
              <a:t>Unidad o Unidad</a:t>
            </a:r>
            <a:r>
              <a:rPr lang="es-CL" altLang="es-CL" sz="1600" dirty="0">
                <a:latin typeface="Arial" panose="020B0604020202020204" pitchFamily="34" charset="0"/>
              </a:rPr>
              <a:t>(es) académica(s):</a:t>
            </a:r>
          </a:p>
          <a:p>
            <a:pPr algn="ctr">
              <a:lnSpc>
                <a:spcPct val="115000"/>
              </a:lnSpc>
              <a:spcAft>
                <a:spcPts val="450"/>
              </a:spcAft>
            </a:pPr>
            <a:endParaRPr lang="es-CL" sz="1500" b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96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A0D10A8-4AE6-5D4A-9316-249DB6FB1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7656" y="121814"/>
            <a:ext cx="2111171" cy="265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4027FDAE-AE9D-CC49-A87A-E145ECAB82E9}"/>
              </a:ext>
            </a:extLst>
          </p:cNvPr>
          <p:cNvSpPr/>
          <p:nvPr/>
        </p:nvSpPr>
        <p:spPr>
          <a:xfrm>
            <a:off x="813111" y="1066845"/>
            <a:ext cx="8819636" cy="620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b="1" dirty="0">
                <a:ea typeface="Verdana" panose="020B0604030504040204" pitchFamily="34" charset="0"/>
                <a:cs typeface="Verdana" panose="020B0604030504040204" pitchFamily="34" charset="0"/>
              </a:rPr>
              <a:t>CALIDAD</a:t>
            </a:r>
          </a:p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dirty="0">
                <a:ea typeface="Verdana" panose="020B0604030504040204" pitchFamily="34" charset="0"/>
                <a:cs typeface="Verdana" panose="020B0604030504040204" pitchFamily="34" charset="0"/>
              </a:rPr>
              <a:t>Originalidad de la propuesta, coherencia entre la hipótesis, los objetivos .</a:t>
            </a:r>
            <a:endParaRPr lang="es-CL" sz="1350" dirty="0">
              <a:ea typeface="Calibri" panose="020F050202020403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62A5741-2486-46E1-BA5E-3D0C9FB73ED8}"/>
              </a:ext>
            </a:extLst>
          </p:cNvPr>
          <p:cNvSpPr/>
          <p:nvPr/>
        </p:nvSpPr>
        <p:spPr>
          <a:xfrm>
            <a:off x="813111" y="2701914"/>
            <a:ext cx="8819636" cy="620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b="1" dirty="0">
                <a:ea typeface="Verdana" panose="020B0604030504040204" pitchFamily="34" charset="0"/>
                <a:cs typeface="Verdana" panose="020B0604030504040204" pitchFamily="34" charset="0"/>
              </a:rPr>
              <a:t>CALIDAD</a:t>
            </a:r>
          </a:p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dirty="0">
                <a:ea typeface="Verdana" panose="020B0604030504040204" pitchFamily="34" charset="0"/>
                <a:cs typeface="Verdana" panose="020B0604030504040204" pitchFamily="34" charset="0"/>
              </a:rPr>
              <a:t>Marco teórico y la discusión bibliográfica (Diseño metodológico, actividades, técnicas de análisis).</a:t>
            </a:r>
            <a:endParaRPr lang="es-CL" sz="135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072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A0D10A8-4AE6-5D4A-9316-249DB6FB1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425" y="100739"/>
            <a:ext cx="2187187" cy="27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4027FDAE-AE9D-CC49-A87A-E145ECAB82E9}"/>
              </a:ext>
            </a:extLst>
          </p:cNvPr>
          <p:cNvSpPr/>
          <p:nvPr/>
        </p:nvSpPr>
        <p:spPr>
          <a:xfrm>
            <a:off x="634880" y="894190"/>
            <a:ext cx="8819636" cy="620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b="1" dirty="0">
                <a:ea typeface="Verdana" panose="020B0604030504040204" pitchFamily="34" charset="0"/>
                <a:cs typeface="Verdana" panose="020B0604030504040204" pitchFamily="34" charset="0"/>
              </a:rPr>
              <a:t>CALIDAD</a:t>
            </a:r>
          </a:p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dirty="0">
                <a:ea typeface="Verdana" panose="020B0604030504040204" pitchFamily="34" charset="0"/>
                <a:cs typeface="Verdana" panose="020B0604030504040204" pitchFamily="34" charset="0"/>
              </a:rPr>
              <a:t>Claridad del enfoque metodológico (detallando las actividades por objetivo)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E4F7FD7-D2AC-4395-A6BB-2E21EA1A6C49}"/>
              </a:ext>
            </a:extLst>
          </p:cNvPr>
          <p:cNvSpPr/>
          <p:nvPr/>
        </p:nvSpPr>
        <p:spPr>
          <a:xfrm>
            <a:off x="704623" y="2571750"/>
            <a:ext cx="8819636" cy="620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b="1" dirty="0">
                <a:ea typeface="Verdana" panose="020B0604030504040204" pitchFamily="34" charset="0"/>
                <a:cs typeface="Verdana" panose="020B0604030504040204" pitchFamily="34" charset="0"/>
              </a:rPr>
              <a:t>CALIDAD</a:t>
            </a:r>
          </a:p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dirty="0">
                <a:ea typeface="Verdana" panose="020B0604030504040204" pitchFamily="34" charset="0"/>
                <a:cs typeface="Verdana" panose="020B0604030504040204" pitchFamily="34" charset="0"/>
              </a:rPr>
              <a:t>Plan de Trabajo (Cronograma, hitos, productos esperados)</a:t>
            </a:r>
          </a:p>
        </p:txBody>
      </p:sp>
    </p:spTree>
    <p:extLst>
      <p:ext uri="{BB962C8B-B14F-4D97-AF65-F5344CB8AC3E}">
        <p14:creationId xmlns:p14="http://schemas.microsoft.com/office/powerpoint/2010/main" val="252135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A0D10A8-4AE6-5D4A-9316-249DB6FB1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416" y="77493"/>
            <a:ext cx="2371940" cy="298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4027FDAE-AE9D-CC49-A87A-E145ECAB82E9}"/>
              </a:ext>
            </a:extLst>
          </p:cNvPr>
          <p:cNvSpPr/>
          <p:nvPr/>
        </p:nvSpPr>
        <p:spPr>
          <a:xfrm>
            <a:off x="712371" y="1136587"/>
            <a:ext cx="7920185" cy="810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b="1" dirty="0">
                <a:ea typeface="Verdana" panose="020B0604030504040204" pitchFamily="34" charset="0"/>
                <a:cs typeface="Verdana" panose="020B0604030504040204" pitchFamily="34" charset="0"/>
              </a:rPr>
              <a:t>RELEVANCIA</a:t>
            </a:r>
          </a:p>
          <a:p>
            <a:r>
              <a:rPr lang="es-MX" sz="1350" dirty="0">
                <a:ea typeface="Verdana" panose="020B0604030504040204" pitchFamily="34" charset="0"/>
              </a:rPr>
              <a:t>Incorporación de actores públicos/privados del territorio y/o de la sociedad civil y su vinculación con la investigación.  (Vinculación con actores externos e impacto).</a:t>
            </a:r>
            <a:endParaRPr lang="es-CL" sz="1350" dirty="0">
              <a:ea typeface="Verdana" panose="020B060403050404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001C2C2-62A9-4DE3-BC18-33DFD38D42ED}"/>
              </a:ext>
            </a:extLst>
          </p:cNvPr>
          <p:cNvSpPr/>
          <p:nvPr/>
        </p:nvSpPr>
        <p:spPr>
          <a:xfrm>
            <a:off x="778239" y="3251137"/>
            <a:ext cx="7788448" cy="810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b="1" dirty="0">
                <a:ea typeface="Verdana" panose="020B0604030504040204" pitchFamily="34" charset="0"/>
              </a:rPr>
              <a:t>RELEVANCIA</a:t>
            </a:r>
          </a:p>
          <a:p>
            <a:r>
              <a:rPr lang="es-MX" sz="1350" dirty="0">
                <a:ea typeface="Verdana" panose="020B0604030504040204" pitchFamily="34" charset="0"/>
              </a:rPr>
              <a:t>Vinculación de la investigación con la docencia de pre o postgrado </a:t>
            </a:r>
            <a:r>
              <a:rPr lang="es-CL" sz="1350" dirty="0" err="1">
                <a:ea typeface="Verdana" panose="020B0604030504040204" pitchFamily="34" charset="0"/>
              </a:rPr>
              <a:t>Ulagos</a:t>
            </a:r>
            <a:r>
              <a:rPr lang="es-CL" sz="1350" dirty="0">
                <a:ea typeface="Verdana" panose="020B0604030504040204" pitchFamily="34" charset="0"/>
              </a:rPr>
              <a:t> </a:t>
            </a:r>
            <a:r>
              <a:rPr lang="es-MX" sz="1350" dirty="0">
                <a:ea typeface="Verdana" panose="020B0604030504040204" pitchFamily="34" charset="0"/>
              </a:rPr>
              <a:t>(Vinculación con docencia e impacto).</a:t>
            </a:r>
            <a:endParaRPr lang="es-CL" sz="1350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140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A0D10A8-4AE6-5D4A-9316-249DB6FB1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481" y="126411"/>
            <a:ext cx="1983159" cy="24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51F7027A-254B-4BF4-B9C6-68091A6A0D5B}"/>
              </a:ext>
            </a:extLst>
          </p:cNvPr>
          <p:cNvSpPr/>
          <p:nvPr/>
        </p:nvSpPr>
        <p:spPr>
          <a:xfrm>
            <a:off x="627131" y="632893"/>
            <a:ext cx="8819636" cy="810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b="1" dirty="0">
                <a:ea typeface="Verdana" panose="020B0604030504040204" pitchFamily="34" charset="0"/>
                <a:cs typeface="Verdana" panose="020B0604030504040204" pitchFamily="34" charset="0"/>
              </a:rPr>
              <a:t>VIABILIDAD</a:t>
            </a:r>
          </a:p>
          <a:p>
            <a:r>
              <a:rPr lang="es-MX" sz="1350" dirty="0">
                <a:ea typeface="Verdana" panose="020B0604030504040204" pitchFamily="34" charset="0"/>
              </a:rPr>
              <a:t>Coherencia entre la propuesta y las capacidades investigativas y de redes del equipo de investigación (Experiencia y capacidades y redes de colaboración).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AD06FC9-E0AF-4D5C-B9C3-E9D0CD6BF21E}"/>
              </a:ext>
            </a:extLst>
          </p:cNvPr>
          <p:cNvSpPr/>
          <p:nvPr/>
        </p:nvSpPr>
        <p:spPr>
          <a:xfrm>
            <a:off x="627131" y="2784575"/>
            <a:ext cx="8819636" cy="603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50"/>
              </a:spcAft>
            </a:pPr>
            <a:r>
              <a:rPr lang="es-CL" sz="1350" b="1" dirty="0">
                <a:ea typeface="Verdana" panose="020B0604030504040204" pitchFamily="34" charset="0"/>
                <a:cs typeface="Verdana" panose="020B0604030504040204" pitchFamily="34" charset="0"/>
              </a:rPr>
              <a:t>VIABILIDAD</a:t>
            </a:r>
          </a:p>
          <a:p>
            <a:r>
              <a:rPr lang="es-MX" sz="1350" dirty="0">
                <a:ea typeface="Verdana" panose="020B0604030504040204" pitchFamily="34" charset="0"/>
              </a:rPr>
              <a:t>Coherencia de los recursos económicos y presupuesto asociado a la </a:t>
            </a:r>
            <a:r>
              <a:rPr lang="es-CL" sz="1350" dirty="0">
                <a:ea typeface="Verdana" panose="020B0604030504040204" pitchFamily="34" charset="0"/>
              </a:rPr>
              <a:t>propuesta. </a:t>
            </a:r>
          </a:p>
        </p:txBody>
      </p:sp>
    </p:spTree>
    <p:extLst>
      <p:ext uri="{BB962C8B-B14F-4D97-AF65-F5344CB8AC3E}">
        <p14:creationId xmlns:p14="http://schemas.microsoft.com/office/powerpoint/2010/main" val="3530023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A0D10A8-4AE6-5D4A-9316-249DB6FB1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384" y="77493"/>
            <a:ext cx="1940843" cy="244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51F7027A-254B-4BF4-B9C6-68091A6A0D5B}"/>
              </a:ext>
            </a:extLst>
          </p:cNvPr>
          <p:cNvSpPr/>
          <p:nvPr/>
        </p:nvSpPr>
        <p:spPr>
          <a:xfrm>
            <a:off x="813661" y="1284731"/>
            <a:ext cx="8819636" cy="1598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50"/>
              </a:spcAft>
              <a:defRPr sz="2800" b="1">
                <a:latin typeface="Arial"/>
              </a:defRPr>
            </a:pPr>
            <a:r>
              <a:rPr lang="es-CL" sz="1400" dirty="0"/>
              <a:t>PRODUCTOS COMPROMETIDOS</a:t>
            </a:r>
          </a:p>
          <a:p>
            <a:pPr>
              <a:lnSpc>
                <a:spcPct val="115000"/>
              </a:lnSpc>
              <a:spcAft>
                <a:spcPts val="450"/>
              </a:spcAft>
              <a:defRPr sz="2800" b="1">
                <a:latin typeface="Arial"/>
              </a:defRPr>
            </a:pPr>
            <a:endParaRPr lang="es-CL" sz="1400" dirty="0"/>
          </a:p>
          <a:p>
            <a:pPr>
              <a:lnSpc>
                <a:spcPct val="115000"/>
              </a:lnSpc>
              <a:spcAft>
                <a:spcPts val="450"/>
              </a:spcAft>
              <a:defRPr sz="2200">
                <a:latin typeface="Arial"/>
              </a:defRPr>
            </a:pPr>
            <a:r>
              <a:rPr lang="es-MX" sz="1350" dirty="0">
                <a:latin typeface="+mj-lt"/>
              </a:rPr>
              <a:t>1 Artículo aceptado o enviado a revista </a:t>
            </a:r>
            <a:r>
              <a:rPr lang="es-MX" sz="1350" dirty="0" err="1">
                <a:latin typeface="+mj-lt"/>
              </a:rPr>
              <a:t>WoS</a:t>
            </a:r>
            <a:r>
              <a:rPr lang="es-MX" sz="1350" dirty="0">
                <a:latin typeface="+mj-lt"/>
              </a:rPr>
              <a:t>/</a:t>
            </a:r>
            <a:r>
              <a:rPr lang="es-MX" sz="1350" dirty="0" err="1">
                <a:latin typeface="+mj-lt"/>
              </a:rPr>
              <a:t>Scopus</a:t>
            </a:r>
            <a:r>
              <a:rPr lang="es-MX" sz="1350" dirty="0">
                <a:latin typeface="+mj-lt"/>
              </a:rPr>
              <a:t> o SciELO</a:t>
            </a:r>
          </a:p>
          <a:p>
            <a:pPr>
              <a:lnSpc>
                <a:spcPct val="115000"/>
              </a:lnSpc>
              <a:spcAft>
                <a:spcPts val="450"/>
              </a:spcAft>
              <a:defRPr sz="2200">
                <a:latin typeface="Arial"/>
              </a:defRPr>
            </a:pPr>
            <a:r>
              <a:rPr lang="es-MX" sz="1350" dirty="0">
                <a:latin typeface="+mj-lt"/>
              </a:rPr>
              <a:t>1 Postulación a fondos externos</a:t>
            </a:r>
          </a:p>
          <a:p>
            <a:pPr>
              <a:lnSpc>
                <a:spcPct val="115000"/>
              </a:lnSpc>
              <a:spcAft>
                <a:spcPts val="450"/>
              </a:spcAft>
              <a:defRPr sz="2200">
                <a:latin typeface="Arial"/>
              </a:defRPr>
            </a:pPr>
            <a:r>
              <a:rPr lang="es-MX" sz="1350" dirty="0">
                <a:latin typeface="+mj-lt"/>
              </a:rPr>
              <a:t>1 Otros productos comprometidos</a:t>
            </a:r>
            <a:r>
              <a:rPr lang="es-CL" sz="1350" dirty="0">
                <a:latin typeface="+mj-lt"/>
                <a:ea typeface="Verdana" panose="020B0604030504040204" pitchFamily="34" charset="0"/>
              </a:rPr>
              <a:t>. (Al menos una actividad de vinculación con el medio)</a:t>
            </a:r>
          </a:p>
        </p:txBody>
      </p:sp>
    </p:spTree>
    <p:extLst>
      <p:ext uri="{BB962C8B-B14F-4D97-AF65-F5344CB8AC3E}">
        <p14:creationId xmlns:p14="http://schemas.microsoft.com/office/powerpoint/2010/main" val="3191882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35/fd/1f/35fd1f0b2453fb93c2aa78a50a4d815e.jpg">
            <a:extLst>
              <a:ext uri="{FF2B5EF4-FFF2-40B4-BE49-F238E27FC236}">
                <a16:creationId xmlns:a16="http://schemas.microsoft.com/office/drawing/2014/main" id="{C5A10EBC-128A-42EE-837A-B5C0F8D49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28750"/>
            <a:ext cx="457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207</Words>
  <Application>Microsoft Office PowerPoint</Application>
  <PresentationFormat>Presentación en pantalla (16:9)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Claudia Pérez C.</cp:lastModifiedBy>
  <cp:revision>13</cp:revision>
  <dcterms:created xsi:type="dcterms:W3CDTF">2022-04-20T21:54:46Z</dcterms:created>
  <dcterms:modified xsi:type="dcterms:W3CDTF">2026-06-23T17:37:46Z</dcterms:modified>
</cp:coreProperties>
</file>