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396" r:id="rId3"/>
    <p:sldId id="419" r:id="rId4"/>
    <p:sldId id="420" r:id="rId5"/>
    <p:sldId id="426" r:id="rId6"/>
    <p:sldId id="401" r:id="rId7"/>
    <p:sldId id="402" r:id="rId8"/>
    <p:sldId id="408" r:id="rId9"/>
    <p:sldId id="427" r:id="rId10"/>
    <p:sldId id="429" r:id="rId11"/>
    <p:sldId id="430" r:id="rId12"/>
    <p:sldId id="411" r:id="rId13"/>
    <p:sldId id="409" r:id="rId14"/>
    <p:sldId id="431" r:id="rId15"/>
    <p:sldId id="428" r:id="rId16"/>
    <p:sldId id="432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tau" initials="et" lastIdx="1" clrIdx="0">
    <p:extLst>
      <p:ext uri="{19B8F6BF-5375-455C-9EA6-DF929625EA0E}">
        <p15:presenceInfo xmlns:p15="http://schemas.microsoft.com/office/powerpoint/2012/main" xmlns="" userId="7b8ec796832f1a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3" autoAdjust="0"/>
    <p:restoredTop sz="70905" autoAdjust="0"/>
  </p:normalViewPr>
  <p:slideViewPr>
    <p:cSldViewPr snapToGrid="0">
      <p:cViewPr>
        <p:scale>
          <a:sx n="58" d="100"/>
          <a:sy n="58" d="100"/>
        </p:scale>
        <p:origin x="-14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89641-5F09-844C-A101-A89CD05A2D0E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F2E2-2517-C34C-AB90-1F79E538CE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70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63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28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49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39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57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707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322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770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AQUÍ SE DEBE IR PRESENTANDO CON LOS AVANCES ULAGOD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816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AQUÍ SE DEBE IR PRESENTANDO CON LOS AVANCES ULAGOD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BF2E2-2517-C34C-AB90-1F79E538CEB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211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966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07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568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9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18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38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908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14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88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73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C91D00-22CE-4B9D-894F-A371B16DA33A}" type="datetimeFigureOut">
              <a:rPr lang="es-CL" smtClean="0"/>
              <a:t>31-03-2023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A25FB30-50B7-45E6-AB31-532CE0E8C2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4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28979B-296C-45D3-8683-31350240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41" y="1161382"/>
            <a:ext cx="8834719" cy="2663643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   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CL" sz="4900" dirty="0"/>
              <a:t>Jornada </a:t>
            </a:r>
            <a:r>
              <a:rPr lang="es-CL" sz="4900" dirty="0" smtClean="0"/>
              <a:t>Socialización </a:t>
            </a:r>
            <a:br>
              <a:rPr lang="es-CL" sz="4900" dirty="0" smtClean="0"/>
            </a:br>
            <a:r>
              <a:rPr lang="es-CL" sz="4900" dirty="0" smtClean="0"/>
              <a:t>Igualdad de Género en </a:t>
            </a:r>
            <a:r>
              <a:rPr lang="es-CL" sz="4900" dirty="0" err="1" smtClean="0"/>
              <a:t>ULagos</a:t>
            </a:r>
            <a:r>
              <a:rPr lang="es-CL" sz="4900" dirty="0"/>
              <a:t/>
            </a:r>
            <a:br>
              <a:rPr lang="es-CL" sz="4900" dirty="0"/>
            </a:br>
            <a:endParaRPr lang="es-CL" sz="49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1BAB215-9BB4-894E-B1EB-DAF9A5241074}"/>
              </a:ext>
            </a:extLst>
          </p:cNvPr>
          <p:cNvSpPr/>
          <p:nvPr/>
        </p:nvSpPr>
        <p:spPr>
          <a:xfrm>
            <a:off x="4098964" y="5377817"/>
            <a:ext cx="85997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C9638D2-EEFE-41BD-A307-80F97C38B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10" y="5581717"/>
            <a:ext cx="2785878" cy="1057974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="" xmlns:a16="http://schemas.microsoft.com/office/drawing/2014/main" id="{332A6760-77DA-634F-A7D7-BF958D3F1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825025"/>
            <a:ext cx="7315200" cy="1759621"/>
          </a:xfrm>
        </p:spPr>
        <p:txBody>
          <a:bodyPr>
            <a:normAutofit/>
          </a:bodyPr>
          <a:lstStyle/>
          <a:p>
            <a:r>
              <a:rPr lang="es-CL" sz="2400" dirty="0"/>
              <a:t>Dirección Igualdad de Género</a:t>
            </a:r>
            <a:br>
              <a:rPr lang="es-CL" sz="2400" dirty="0"/>
            </a:br>
            <a:r>
              <a:rPr lang="es-CL" sz="2400" dirty="0"/>
              <a:t>Oficina Atención de Denuncias por acoso sexual</a:t>
            </a:r>
            <a:br>
              <a:rPr lang="es-CL" sz="2400" dirty="0"/>
            </a:br>
            <a:r>
              <a:rPr lang="es-CL" sz="2400" dirty="0"/>
              <a:t>Fiscalía </a:t>
            </a:r>
            <a:r>
              <a:rPr lang="es-CL" sz="2400" dirty="0" smtClean="0"/>
              <a:t>Interna</a:t>
            </a:r>
          </a:p>
          <a:p>
            <a:pPr algn="r"/>
            <a:r>
              <a:rPr lang="es-CL" sz="2400" dirty="0" smtClean="0"/>
              <a:t>Conmemoración 8 Marzo 2023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568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741"/>
            <a:ext cx="1947863" cy="3039414"/>
          </a:xfrm>
          <a:solidFill>
            <a:schemeClr val="accent1"/>
          </a:solidFill>
        </p:spPr>
        <p:txBody>
          <a:bodyPr/>
          <a:lstStyle/>
          <a:p>
            <a:r>
              <a:rPr lang="es-ES" sz="3200" b="1" dirty="0" smtClean="0"/>
              <a:t>Protocolo de Denuncia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462197" y="3205944"/>
            <a:ext cx="609360" cy="863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88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741"/>
            <a:ext cx="1947863" cy="3039414"/>
          </a:xfrm>
          <a:solidFill>
            <a:schemeClr val="accent1"/>
          </a:solidFill>
        </p:spPr>
        <p:txBody>
          <a:bodyPr/>
          <a:lstStyle/>
          <a:p>
            <a:r>
              <a:rPr lang="es-ES" sz="3200" b="1" dirty="0" smtClean="0"/>
              <a:t>Protocolo de Denuncia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462197" y="3205944"/>
            <a:ext cx="609360" cy="863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5"/>
          <a:stretch/>
        </p:blipFill>
        <p:spPr>
          <a:xfrm>
            <a:off x="4466065" y="0"/>
            <a:ext cx="4291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123837"/>
            <a:ext cx="3468914" cy="4601183"/>
          </a:xfrm>
        </p:spPr>
        <p:txBody>
          <a:bodyPr/>
          <a:lstStyle/>
          <a:p>
            <a:r>
              <a:rPr lang="es-ES" sz="3200" b="1" dirty="0" smtClean="0"/>
              <a:t>Unidad Fiscalía Interna</a:t>
            </a:r>
            <a:r>
              <a:rPr lang="es-ES" dirty="0"/>
              <a:t/>
            </a:r>
            <a:br>
              <a:rPr lang="es-ES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Se creó en marzo del año 2022.</a:t>
            </a:r>
          </a:p>
          <a:p>
            <a:r>
              <a:rPr lang="es-ES" dirty="0">
                <a:solidFill>
                  <a:schemeClr val="tx1"/>
                </a:solidFill>
              </a:rPr>
              <a:t>Está integrada por 1 abogada y 1 abogado con formación en género y derechos humanos.</a:t>
            </a:r>
          </a:p>
          <a:p>
            <a:r>
              <a:rPr lang="es-ES" dirty="0">
                <a:solidFill>
                  <a:schemeClr val="tx1"/>
                </a:solidFill>
              </a:rPr>
              <a:t>Depende jerárquicamente de </a:t>
            </a:r>
            <a:r>
              <a:rPr lang="es-ES" dirty="0" err="1">
                <a:solidFill>
                  <a:schemeClr val="tx1"/>
                </a:solidFill>
              </a:rPr>
              <a:t>Prorrectoría</a:t>
            </a:r>
            <a:r>
              <a:rPr lang="es-ES" dirty="0">
                <a:solidFill>
                  <a:schemeClr val="tx1"/>
                </a:solidFill>
              </a:rPr>
              <a:t> de la </a:t>
            </a:r>
            <a:r>
              <a:rPr lang="es-CL" dirty="0">
                <a:solidFill>
                  <a:schemeClr val="tx1"/>
                </a:solidFill>
              </a:rPr>
              <a:t>Universidad.</a:t>
            </a:r>
          </a:p>
          <a:p>
            <a:r>
              <a:rPr lang="es-ES" dirty="0">
                <a:solidFill>
                  <a:schemeClr val="tx1"/>
                </a:solidFill>
              </a:rPr>
              <a:t>Es la encargada de sustanciar y tramitar los </a:t>
            </a:r>
            <a:r>
              <a:rPr lang="es-CL" dirty="0">
                <a:solidFill>
                  <a:schemeClr val="tx1"/>
                </a:solidFill>
              </a:rPr>
              <a:t>procesos disciplinarios.</a:t>
            </a:r>
          </a:p>
          <a:p>
            <a:r>
              <a:rPr lang="es-ES" dirty="0">
                <a:solidFill>
                  <a:schemeClr val="tx1"/>
                </a:solidFill>
              </a:rPr>
              <a:t>Gestionar la disponibilidad y capacitación de </a:t>
            </a:r>
            <a:r>
              <a:rPr lang="es-CL" dirty="0">
                <a:solidFill>
                  <a:schemeClr val="tx1"/>
                </a:solidFill>
              </a:rPr>
              <a:t>funcionarios (as).</a:t>
            </a:r>
          </a:p>
        </p:txBody>
      </p:sp>
    </p:spTree>
    <p:extLst>
      <p:ext uri="{BB962C8B-B14F-4D97-AF65-F5344CB8AC3E}">
        <p14:creationId xmlns:p14="http://schemas.microsoft.com/office/powerpoint/2010/main" val="16105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02105" cy="4601183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Modelo de investigación</a:t>
            </a:r>
            <a:br>
              <a:rPr lang="es-ES" sz="3200" b="1" dirty="0" smtClean="0"/>
            </a:br>
            <a:r>
              <a:rPr lang="es-ES" sz="3200" b="1" dirty="0" smtClean="0"/>
              <a:t> y sanción del acoso sexual, la violencia y la discriminación de género de la Universidad de Los Lagos</a:t>
            </a:r>
            <a:br>
              <a:rPr lang="es-ES" sz="3200" b="1" dirty="0" smtClean="0"/>
            </a:br>
            <a:r>
              <a:rPr lang="es-ES" sz="3200" b="1" dirty="0" smtClean="0"/>
              <a:t>(D.U. 3085, 2022)</a:t>
            </a:r>
            <a:r>
              <a:rPr lang="es-ES" dirty="0"/>
              <a:t/>
            </a:r>
            <a:br>
              <a:rPr lang="es-ES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ED0E294-96AF-4612-8C18-948C5B81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631066"/>
            <a:ext cx="3725214" cy="466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Principios fundamentales:</a:t>
            </a:r>
          </a:p>
          <a:p>
            <a:r>
              <a:rPr lang="es-ES" dirty="0">
                <a:solidFill>
                  <a:schemeClr val="tx1"/>
                </a:solidFill>
              </a:rPr>
              <a:t>Independencia e Imparcialidad</a:t>
            </a:r>
          </a:p>
          <a:p>
            <a:r>
              <a:rPr lang="es-ES" dirty="0">
                <a:solidFill>
                  <a:schemeClr val="tx1"/>
                </a:solidFill>
              </a:rPr>
              <a:t>Confidencialidad</a:t>
            </a:r>
          </a:p>
          <a:p>
            <a:r>
              <a:rPr lang="es-ES" dirty="0">
                <a:solidFill>
                  <a:schemeClr val="tx1"/>
                </a:solidFill>
              </a:rPr>
              <a:t>Celeridad</a:t>
            </a:r>
          </a:p>
          <a:p>
            <a:r>
              <a:rPr lang="es-ES" dirty="0">
                <a:solidFill>
                  <a:schemeClr val="tx1"/>
                </a:solidFill>
              </a:rPr>
              <a:t>Igualdad</a:t>
            </a:r>
          </a:p>
          <a:p>
            <a:r>
              <a:rPr lang="es-ES" dirty="0">
                <a:solidFill>
                  <a:schemeClr val="tx1"/>
                </a:solidFill>
              </a:rPr>
              <a:t>Proporcionalidad</a:t>
            </a:r>
          </a:p>
          <a:p>
            <a:r>
              <a:rPr lang="es-ES" dirty="0">
                <a:solidFill>
                  <a:schemeClr val="tx1"/>
                </a:solidFill>
              </a:rPr>
              <a:t>Debido proceso</a:t>
            </a:r>
          </a:p>
          <a:p>
            <a:r>
              <a:rPr lang="es-ES" dirty="0">
                <a:solidFill>
                  <a:schemeClr val="tx1"/>
                </a:solidFill>
              </a:rPr>
              <a:t>Deber de informar</a:t>
            </a:r>
          </a:p>
          <a:p>
            <a:r>
              <a:rPr lang="es-ES" dirty="0">
                <a:solidFill>
                  <a:schemeClr val="tx1"/>
                </a:solidFill>
              </a:rPr>
              <a:t>Protección de las víctimas y no </a:t>
            </a:r>
            <a:r>
              <a:rPr lang="es-ES" dirty="0" smtClean="0">
                <a:solidFill>
                  <a:schemeClr val="tx1"/>
                </a:solidFill>
              </a:rPr>
              <a:t>re victimización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Capacitación</a:t>
            </a:r>
            <a:endParaRPr lang="es-ES" sz="16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2ED0E294-96AF-4612-8C18-948C5B814AD1}"/>
              </a:ext>
            </a:extLst>
          </p:cNvPr>
          <p:cNvSpPr txBox="1">
            <a:spLocks/>
          </p:cNvSpPr>
          <p:nvPr/>
        </p:nvSpPr>
        <p:spPr>
          <a:xfrm>
            <a:off x="7799231" y="631064"/>
            <a:ext cx="4010695" cy="5353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s-ES" b="1" dirty="0" smtClean="0">
                <a:solidFill>
                  <a:schemeClr val="tx1"/>
                </a:solidFill>
              </a:rPr>
              <a:t>Objetivos: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Consagrar medidas protección víctimas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Incorporar perspectiva de género como principio rector en la investigación de las conductas sancionables</a:t>
            </a:r>
          </a:p>
        </p:txBody>
      </p:sp>
    </p:spTree>
    <p:extLst>
      <p:ext uri="{BB962C8B-B14F-4D97-AF65-F5344CB8AC3E}">
        <p14:creationId xmlns:p14="http://schemas.microsoft.com/office/powerpoint/2010/main" val="375391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02105" cy="4601183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De las sanciones:</a:t>
            </a:r>
            <a:br>
              <a:rPr lang="es-ES" sz="3200" b="1" dirty="0" smtClean="0"/>
            </a:br>
            <a:r>
              <a:rPr lang="es-ES" sz="3200" dirty="0" smtClean="0"/>
              <a:t>(Modelo Investigación)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Estudiantes – </a:t>
            </a:r>
            <a:r>
              <a:rPr lang="es-ES" sz="3200" dirty="0" smtClean="0"/>
              <a:t>Reglamento Disciplina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/>
              <a:t/>
            </a:r>
            <a:br>
              <a:rPr lang="es-ES" sz="3200" b="1" dirty="0"/>
            </a:br>
            <a:r>
              <a:rPr lang="es-ES" sz="3200" b="1" dirty="0" smtClean="0"/>
              <a:t>Funcionarios/as – </a:t>
            </a:r>
            <a:r>
              <a:rPr lang="es-ES" sz="3200" dirty="0" smtClean="0"/>
              <a:t>Estatuto Administrativo</a:t>
            </a:r>
            <a:r>
              <a:rPr lang="es-ES" sz="2800" dirty="0"/>
              <a:t/>
            </a:r>
            <a:br>
              <a:rPr lang="es-ES" sz="2800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ED0E294-96AF-4612-8C18-948C5B81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631066"/>
            <a:ext cx="3725214" cy="466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Estudiantes:</a:t>
            </a:r>
            <a:endParaRPr lang="es-E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s-ES" dirty="0">
                <a:solidFill>
                  <a:schemeClr val="tx1"/>
                </a:solidFill>
              </a:rPr>
              <a:t>Amonestación verbal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>
                <a:solidFill>
                  <a:schemeClr val="tx1"/>
                </a:solidFill>
              </a:rPr>
              <a:t>Censura por escrito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>
                <a:solidFill>
                  <a:schemeClr val="tx1"/>
                </a:solidFill>
              </a:rPr>
              <a:t>Suspensión 1 semestre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>
                <a:solidFill>
                  <a:schemeClr val="tx1"/>
                </a:solidFill>
              </a:rPr>
              <a:t>Suspensión 2 semestres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>
                <a:solidFill>
                  <a:schemeClr val="tx1"/>
                </a:solidFill>
              </a:rPr>
              <a:t>Suspensión más de 2 semestres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>
                <a:solidFill>
                  <a:schemeClr val="tx1"/>
                </a:solidFill>
              </a:rPr>
              <a:t>Pérdida calidad alumno/a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2ED0E294-96AF-4612-8C18-948C5B814AD1}"/>
              </a:ext>
            </a:extLst>
          </p:cNvPr>
          <p:cNvSpPr txBox="1">
            <a:spLocks/>
          </p:cNvSpPr>
          <p:nvPr/>
        </p:nvSpPr>
        <p:spPr>
          <a:xfrm>
            <a:off x="7799231" y="631064"/>
            <a:ext cx="4010695" cy="5353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s-ES" b="1" dirty="0" smtClean="0">
                <a:solidFill>
                  <a:schemeClr val="tx1"/>
                </a:solidFill>
              </a:rPr>
              <a:t>Funcionarios/as: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Censura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Multa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Suspensión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Suspensión e inhabilitación temporal ejercer cargos/funciones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Imposibilidad acceder financiamientos extraordinarios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Pérdida distinción honorífica</a:t>
            </a:r>
          </a:p>
          <a:p>
            <a:pPr marL="457200" indent="-457200">
              <a:buFont typeface="+mj-lt"/>
              <a:buAutoNum type="alphaLcParenR"/>
            </a:pPr>
            <a:r>
              <a:rPr lang="es-ES" dirty="0" smtClean="0">
                <a:solidFill>
                  <a:schemeClr val="tx1"/>
                </a:solidFill>
              </a:rPr>
              <a:t>Destitución</a:t>
            </a:r>
          </a:p>
        </p:txBody>
      </p:sp>
    </p:spTree>
    <p:extLst>
      <p:ext uri="{BB962C8B-B14F-4D97-AF65-F5344CB8AC3E}">
        <p14:creationId xmlns:p14="http://schemas.microsoft.com/office/powerpoint/2010/main" val="371013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89876"/>
            <a:ext cx="1654175" cy="2804106"/>
          </a:xfrm>
          <a:solidFill>
            <a:schemeClr val="accent1"/>
          </a:solidFill>
        </p:spPr>
        <p:txBody>
          <a:bodyPr/>
          <a:lstStyle/>
          <a:p>
            <a:r>
              <a:rPr lang="es-ES" sz="3200" b="1" dirty="0" smtClean="0"/>
              <a:t>Unidad Fiscalía Interna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57627" y="31072"/>
            <a:ext cx="2400300" cy="3441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04" y="1209141"/>
            <a:ext cx="2082907" cy="31116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11" y="2359491"/>
            <a:ext cx="1619333" cy="29719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922" y="3376484"/>
            <a:ext cx="2057506" cy="31053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264" y="4133710"/>
            <a:ext cx="2641736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28979B-296C-45D3-8683-31350240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41" y="1161382"/>
            <a:ext cx="8834719" cy="2663643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   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CL" sz="4900" dirty="0"/>
              <a:t>Jornada </a:t>
            </a:r>
            <a:r>
              <a:rPr lang="es-CL" sz="4900" dirty="0" smtClean="0"/>
              <a:t>Socialización </a:t>
            </a:r>
            <a:br>
              <a:rPr lang="es-CL" sz="4900" dirty="0" smtClean="0"/>
            </a:br>
            <a:r>
              <a:rPr lang="es-CL" sz="4900" dirty="0" smtClean="0"/>
              <a:t>Igualdad de Género en </a:t>
            </a:r>
            <a:r>
              <a:rPr lang="es-CL" sz="4900" dirty="0" err="1" smtClean="0"/>
              <a:t>ULagos</a:t>
            </a:r>
            <a:r>
              <a:rPr lang="es-CL" sz="4900" dirty="0"/>
              <a:t/>
            </a:r>
            <a:br>
              <a:rPr lang="es-CL" sz="4900" dirty="0"/>
            </a:br>
            <a:endParaRPr lang="es-CL" sz="49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1BAB215-9BB4-894E-B1EB-DAF9A5241074}"/>
              </a:ext>
            </a:extLst>
          </p:cNvPr>
          <p:cNvSpPr/>
          <p:nvPr/>
        </p:nvSpPr>
        <p:spPr>
          <a:xfrm>
            <a:off x="4098964" y="5377817"/>
            <a:ext cx="85997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C9638D2-EEFE-41BD-A307-80F97C38B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10" y="5581717"/>
            <a:ext cx="2785878" cy="1057974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="" xmlns:a16="http://schemas.microsoft.com/office/drawing/2014/main" id="{332A6760-77DA-634F-A7D7-BF958D3F1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825025"/>
            <a:ext cx="7315200" cy="1759621"/>
          </a:xfrm>
        </p:spPr>
        <p:txBody>
          <a:bodyPr>
            <a:normAutofit/>
          </a:bodyPr>
          <a:lstStyle/>
          <a:p>
            <a:r>
              <a:rPr lang="es-CL" sz="2400" dirty="0"/>
              <a:t>Dirección Igualdad de Género</a:t>
            </a:r>
            <a:br>
              <a:rPr lang="es-CL" sz="2400" dirty="0"/>
            </a:br>
            <a:r>
              <a:rPr lang="es-CL" sz="2400" dirty="0"/>
              <a:t>Oficina Atención de Denuncias por acoso sexual</a:t>
            </a:r>
            <a:br>
              <a:rPr lang="es-CL" sz="2400" dirty="0"/>
            </a:br>
            <a:r>
              <a:rPr lang="es-CL" sz="2400" dirty="0"/>
              <a:t>Fiscalía </a:t>
            </a:r>
            <a:r>
              <a:rPr lang="es-CL" sz="2400" dirty="0" smtClean="0"/>
              <a:t>Interna</a:t>
            </a:r>
          </a:p>
          <a:p>
            <a:pPr algn="r"/>
            <a:r>
              <a:rPr lang="es-CL" sz="2400" dirty="0" smtClean="0"/>
              <a:t>Conmemoración Día Internacional de la Mujer 2023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131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/>
              <a:t>OBJETIVOS</a:t>
            </a:r>
            <a:br>
              <a:rPr lang="es-ES" sz="3200" b="1" dirty="0"/>
            </a:br>
            <a:r>
              <a:rPr lang="es-ES" sz="3200" b="1" dirty="0"/>
              <a:t>JORNADA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     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ED0E294-96AF-4612-8C18-948C5B81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72353"/>
            <a:ext cx="7315200" cy="5446059"/>
          </a:xfrm>
        </p:spPr>
        <p:txBody>
          <a:bodyPr>
            <a:normAutofit/>
          </a:bodyPr>
          <a:lstStyle/>
          <a:p>
            <a:r>
              <a:rPr lang="es-CL" sz="2400" dirty="0"/>
              <a:t>1) </a:t>
            </a:r>
            <a:r>
              <a:rPr lang="es-CL" sz="2400" dirty="0" smtClean="0"/>
              <a:t>Presentar institucionalidad en materia de igualdad de género: Direcciones, Unidades, Política.</a:t>
            </a:r>
            <a:endParaRPr lang="es-CL" sz="2400" dirty="0"/>
          </a:p>
          <a:p>
            <a:r>
              <a:rPr lang="es-CL" sz="2400" dirty="0"/>
              <a:t>2) </a:t>
            </a:r>
            <a:r>
              <a:rPr lang="es-CL" sz="2400" dirty="0" smtClean="0"/>
              <a:t>Socializar procedimiento denuncia por situaciones de acoso sexual, discriminación y violencia de género</a:t>
            </a:r>
            <a:endParaRPr lang="es-CL" sz="2400" dirty="0"/>
          </a:p>
          <a:p>
            <a:r>
              <a:rPr lang="es-CL" sz="2400" dirty="0"/>
              <a:t>3) </a:t>
            </a:r>
            <a:r>
              <a:rPr lang="es-CL" sz="2400" dirty="0" smtClean="0"/>
              <a:t>Socializar procedimiento investigación y sanción frente a situaciones de acoso sexual, discriminación y violencia de género</a:t>
            </a:r>
            <a:endParaRPr lang="es-CL" sz="2400" dirty="0"/>
          </a:p>
          <a:p>
            <a:pPr marL="0" indent="0" algn="just">
              <a:buNone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9485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228979B-296C-45D3-8683-313502409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41" y="1030310"/>
            <a:ext cx="9081121" cy="2403184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   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CL" sz="4900" dirty="0"/>
              <a:t>Institucionalidad en materia de igualdad de </a:t>
            </a:r>
            <a:r>
              <a:rPr lang="es-CL" sz="4900" dirty="0" smtClean="0"/>
              <a:t>género</a:t>
            </a:r>
            <a:r>
              <a:rPr lang="es-ES" sz="4900" dirty="0"/>
              <a:t/>
            </a:r>
            <a:br>
              <a:rPr lang="es-ES" sz="4900" dirty="0"/>
            </a:br>
            <a:endParaRPr lang="es-CL" sz="4900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81BAB215-9BB4-894E-B1EB-DAF9A5241074}"/>
              </a:ext>
            </a:extLst>
          </p:cNvPr>
          <p:cNvSpPr/>
          <p:nvPr/>
        </p:nvSpPr>
        <p:spPr>
          <a:xfrm>
            <a:off x="4098964" y="5377817"/>
            <a:ext cx="85997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C9638D2-EEFE-41BD-A307-80F97C38B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10" y="5581717"/>
            <a:ext cx="2785878" cy="105797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68941" y="2982733"/>
            <a:ext cx="2487137" cy="22460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Dirección Igualdad de Género</a:t>
            </a:r>
            <a:endParaRPr lang="es-C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96992" y="3037913"/>
            <a:ext cx="2408350" cy="21909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Oficina Atención Denuncias por acoso sexual, discriminación y violencia de género</a:t>
            </a:r>
            <a:endParaRPr lang="es-C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>
          <a:xfrm>
            <a:off x="6286637" y="3037913"/>
            <a:ext cx="2363268" cy="23399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Unidad Fiscalía Interna</a:t>
            </a:r>
            <a:endParaRPr lang="es-C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350062" y="2574273"/>
            <a:ext cx="245986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Política Igualdad de Género</a:t>
            </a:r>
            <a:endParaRPr lang="es-CL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350062" y="3642137"/>
            <a:ext cx="2459865" cy="582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Ley 21.369</a:t>
            </a:r>
            <a:endParaRPr lang="es-CL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9350061" y="4403073"/>
            <a:ext cx="2459865" cy="574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Modelo Prevención</a:t>
            </a:r>
            <a:endParaRPr lang="es-CL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9350061" y="5156260"/>
            <a:ext cx="2459865" cy="618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Modelo Investigación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7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850006"/>
            <a:ext cx="3108467" cy="5268405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Dirección de Igualdad de Género (D.U. 1357, </a:t>
            </a:r>
            <a:r>
              <a:rPr lang="es-ES" sz="3200" dirty="0" smtClean="0"/>
              <a:t>2019)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Política de Igualdad de Género (D.U. 360, </a:t>
            </a:r>
            <a:r>
              <a:rPr lang="es-ES" sz="3200" dirty="0" smtClean="0"/>
              <a:t>2020)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Proyecto Estratégico de Igualdad de Género (</a:t>
            </a:r>
            <a:r>
              <a:rPr lang="es-ES" sz="3200" dirty="0" smtClean="0"/>
              <a:t>n°29)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     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09" r="3177" b="22629"/>
          <a:stretch/>
        </p:blipFill>
        <p:spPr>
          <a:xfrm>
            <a:off x="3541690" y="850006"/>
            <a:ext cx="8462910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850006"/>
            <a:ext cx="3108467" cy="5268405"/>
          </a:xfrm>
        </p:spPr>
        <p:txBody>
          <a:bodyPr>
            <a:normAutofit fontScale="90000"/>
          </a:bodyPr>
          <a:lstStyle/>
          <a:p>
            <a:r>
              <a:rPr lang="es-ES" sz="3200" dirty="0"/>
              <a:t>Dirección de Igualdad de Género (D.U. 1357, </a:t>
            </a:r>
            <a:r>
              <a:rPr lang="es-ES" sz="3200" dirty="0" smtClean="0"/>
              <a:t>2019)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Política de Igualdad de Género (D.U. 360, </a:t>
            </a:r>
            <a:r>
              <a:rPr lang="es-ES" sz="3200" dirty="0" smtClean="0"/>
              <a:t>2020)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Proyecto Estratégico de Igualdad de Género (</a:t>
            </a:r>
            <a:r>
              <a:rPr lang="es-ES" sz="3200" dirty="0" smtClean="0"/>
              <a:t>n°29)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     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1"/>
          <a:stretch/>
        </p:blipFill>
        <p:spPr>
          <a:xfrm>
            <a:off x="5447764" y="352876"/>
            <a:ext cx="3907146" cy="6069881"/>
          </a:xfrm>
        </p:spPr>
      </p:pic>
    </p:spTree>
    <p:extLst>
      <p:ext uri="{BB962C8B-B14F-4D97-AF65-F5344CB8AC3E}">
        <p14:creationId xmlns:p14="http://schemas.microsoft.com/office/powerpoint/2010/main" val="33200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4" y="1123837"/>
            <a:ext cx="1490540" cy="4601183"/>
          </a:xfrm>
        </p:spPr>
        <p:txBody>
          <a:bodyPr/>
          <a:lstStyle/>
          <a:p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Ley </a:t>
            </a:r>
            <a:br>
              <a:rPr lang="es-ES" sz="3200" b="1" dirty="0" smtClean="0"/>
            </a:br>
            <a:r>
              <a:rPr lang="es-ES" sz="3200" b="1" dirty="0" smtClean="0"/>
              <a:t>21.369</a:t>
            </a:r>
            <a:r>
              <a:rPr lang="es-ES" dirty="0"/>
              <a:t/>
            </a:r>
            <a:br>
              <a:rPr lang="es-ES" dirty="0"/>
            </a:b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284" y="746975"/>
            <a:ext cx="9198715" cy="23030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85" y="3243184"/>
            <a:ext cx="9198715" cy="27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1123837"/>
            <a:ext cx="3119717" cy="460118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100" b="1" dirty="0" smtClean="0"/>
              <a:t>Modelo de prevención contra el acoso sexual, la violencia y la discriminación de género de la Universidad de Los </a:t>
            </a:r>
            <a:r>
              <a:rPr lang="es-ES" sz="3100" b="1" dirty="0"/>
              <a:t>L</a:t>
            </a:r>
            <a:r>
              <a:rPr lang="es-ES" sz="3100" b="1" dirty="0" smtClean="0"/>
              <a:t>agos </a:t>
            </a:r>
            <a:br>
              <a:rPr lang="es-ES" sz="3100" b="1" dirty="0" smtClean="0"/>
            </a:br>
            <a:r>
              <a:rPr lang="es-ES" sz="3100" b="1" dirty="0" smtClean="0"/>
              <a:t>(</a:t>
            </a:r>
            <a:r>
              <a:rPr lang="es-ES" sz="3100" b="1" dirty="0"/>
              <a:t>D.U. </a:t>
            </a:r>
            <a:r>
              <a:rPr lang="es-ES" sz="3100" b="1" dirty="0" smtClean="0"/>
              <a:t>3086, 2022)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CL" dirty="0"/>
          </a:p>
        </p:txBody>
      </p:sp>
      <p:pic>
        <p:nvPicPr>
          <p:cNvPr id="5" name="Marcador de contenido 8">
            <a:extLst>
              <a:ext uri="{FF2B5EF4-FFF2-40B4-BE49-F238E27FC236}">
                <a16:creationId xmlns="" xmlns:a16="http://schemas.microsoft.com/office/drawing/2014/main" id="{37D3AB77-EF70-CB49-9DE3-2BDC556BBE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47394" y="926008"/>
            <a:ext cx="6007649" cy="4996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37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Oficina Atención Denuncias por Acoso sexual, Violencia y Discriminación de Género </a:t>
            </a:r>
            <a:br>
              <a:rPr lang="es-ES" sz="3200" b="1" dirty="0" smtClean="0"/>
            </a:br>
            <a:r>
              <a:rPr lang="es-ES" sz="3200" b="1" dirty="0" smtClean="0"/>
              <a:t>(D.U. 2271, 2022)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ED0E294-96AF-4612-8C18-948C5B81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9" y="309093"/>
            <a:ext cx="5255524" cy="5675655"/>
          </a:xfrm>
        </p:spPr>
        <p:txBody>
          <a:bodyPr>
            <a:normAutofit lnSpcReduction="10000"/>
          </a:bodyPr>
          <a:lstStyle/>
          <a:p>
            <a:r>
              <a:rPr lang="es-CL" sz="3200" dirty="0" smtClean="0">
                <a:solidFill>
                  <a:schemeClr val="tx1"/>
                </a:solidFill>
              </a:rPr>
              <a:t>Dependiente de la Unidad de Desarrollo Organizacional (UDO)</a:t>
            </a:r>
          </a:p>
          <a:p>
            <a:r>
              <a:rPr lang="es-CL" sz="3200" dirty="0">
                <a:solidFill>
                  <a:schemeClr val="tx1"/>
                </a:solidFill>
              </a:rPr>
              <a:t>Espacio de atención, orientación y recepción de denuncias en relación a violencia, discriminación de género y acoso sexual.</a:t>
            </a:r>
          </a:p>
          <a:p>
            <a:r>
              <a:rPr lang="es-CL" sz="3200" dirty="0">
                <a:solidFill>
                  <a:schemeClr val="tx1"/>
                </a:solidFill>
              </a:rPr>
              <a:t>Apoyo en materias de prevención</a:t>
            </a:r>
          </a:p>
          <a:p>
            <a:r>
              <a:rPr lang="es-CL" sz="3200" dirty="0">
                <a:solidFill>
                  <a:schemeClr val="tx1"/>
                </a:solidFill>
              </a:rPr>
              <a:t>Tramitar las denuncias conforme a lo que establece el R</a:t>
            </a:r>
            <a:r>
              <a:rPr lang="es-CL" sz="3200" dirty="0" smtClean="0">
                <a:solidFill>
                  <a:schemeClr val="tx1"/>
                </a:solidFill>
              </a:rPr>
              <a:t>eglamento.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793" y="1044829"/>
            <a:ext cx="3067208" cy="46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77BBF3-6589-4E0B-9445-995091EBA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47741"/>
            <a:ext cx="1947863" cy="3039414"/>
          </a:xfrm>
          <a:solidFill>
            <a:schemeClr val="accent1"/>
          </a:solidFill>
        </p:spPr>
        <p:txBody>
          <a:bodyPr/>
          <a:lstStyle/>
          <a:p>
            <a:r>
              <a:rPr lang="es-ES" sz="3200" b="1" dirty="0" smtClean="0"/>
              <a:t>Protocolo de Denuncia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419738" y="1436336"/>
            <a:ext cx="2971800" cy="3187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866" y="691350"/>
            <a:ext cx="2000353" cy="33783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1208" b="26006"/>
          <a:stretch/>
        </p:blipFill>
        <p:spPr>
          <a:xfrm>
            <a:off x="7173289" y="1862837"/>
            <a:ext cx="2262883" cy="31341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172" y="3205944"/>
            <a:ext cx="2635385" cy="35244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460" y="4999925"/>
            <a:ext cx="3988005" cy="10478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5661" y="16942"/>
            <a:ext cx="5734345" cy="121926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b="26609"/>
          <a:stretch/>
        </p:blipFill>
        <p:spPr>
          <a:xfrm>
            <a:off x="4433123" y="6047788"/>
            <a:ext cx="5480332" cy="70840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1462197" y="3205944"/>
            <a:ext cx="609360" cy="863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81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14092</TotalTime>
  <Words>364</Words>
  <Application>Microsoft Office PowerPoint</Application>
  <PresentationFormat>Personalizado</PresentationFormat>
  <Paragraphs>80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Marco</vt:lpstr>
      <vt:lpstr>                     Jornada Socialización  Igualdad de Género en ULagos </vt:lpstr>
      <vt:lpstr>OBJETIVOS JORNADA       </vt:lpstr>
      <vt:lpstr>                   Institucionalidad en materia de igualdad de género </vt:lpstr>
      <vt:lpstr>Dirección de Igualdad de Género (D.U. 1357, 2019)  Política de Igualdad de Género (D.U. 360, 2020)  Proyecto Estratégico de Igualdad de Género (n°29)      </vt:lpstr>
      <vt:lpstr>Dirección de Igualdad de Género (D.U. 1357, 2019)  Política de Igualdad de Género (D.U. 360, 2020)  Proyecto Estratégico de Igualdad de Género (n°29)      </vt:lpstr>
      <vt:lpstr>  Ley  21.369 </vt:lpstr>
      <vt:lpstr>  Modelo de prevención contra el acoso sexual, la violencia y la discriminación de género de la Universidad de Los Lagos  (D.U. 3086, 2022)    </vt:lpstr>
      <vt:lpstr>Oficina Atención Denuncias por Acoso sexual, Violencia y Discriminación de Género  (D.U. 2271, 2022)</vt:lpstr>
      <vt:lpstr>Protocolo de Denuncia</vt:lpstr>
      <vt:lpstr>Protocolo de Denuncia</vt:lpstr>
      <vt:lpstr>Protocolo de Denuncia</vt:lpstr>
      <vt:lpstr>Unidad Fiscalía Interna   </vt:lpstr>
      <vt:lpstr>Modelo de investigación  y sanción del acoso sexual, la violencia y la discriminación de género de la Universidad de Los Lagos (D.U. 3085, 2022)   </vt:lpstr>
      <vt:lpstr>De las sanciones: (Modelo Investigación)  Estudiantes – Reglamento Disciplina  Funcionarios/as – Estatuto Administrativo </vt:lpstr>
      <vt:lpstr>Unidad Fiscalía Interna </vt:lpstr>
      <vt:lpstr>                     Jornada Socialización  Igualdad de Género en ULagos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Navarrete A.</dc:creator>
  <cp:lastModifiedBy>paulina</cp:lastModifiedBy>
  <cp:revision>277</cp:revision>
  <dcterms:created xsi:type="dcterms:W3CDTF">2019-08-28T12:41:56Z</dcterms:created>
  <dcterms:modified xsi:type="dcterms:W3CDTF">2023-03-31T16:32:23Z</dcterms:modified>
</cp:coreProperties>
</file>