
<file path=[Content_Types].xml><?xml version="1.0" encoding="utf-8"?>
<Types xmlns="http://schemas.openxmlformats.org/package/2006/content-types"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charts/chart1.xml" ContentType="application/vnd.openxmlformats-officedocument.drawingml.chart+xml"/>
  <Override PartName="/ppt/charts/chart2.xml" ContentType="application/vnd.openxmlformats-officedocument.drawingml.chart+xml"/>
  <Override PartName="/ppt/charts/chart3.xml" ContentType="application/vnd.openxmlformats-officedocument.drawingml.chart+xml"/>
  <Override PartName="/ppt/charts/chart4.xml" ContentType="application/vnd.openxmlformats-officedocument.drawingml.chart+xml"/>
  <Override PartName="/ppt/charts/chart5.xml" ContentType="application/vnd.openxmlformats-officedocument.drawingml.chart+xml"/>
  <Override PartName="/ppt/drawings/drawing1.xml" ContentType="application/vnd.openxmlformats-officedocument.drawingml.chartshapes+xml"/>
  <Override PartName="/ppt/charts/chart6.xml" ContentType="application/vnd.openxmlformats-officedocument.drawingml.chart+xml"/>
  <Override PartName="/ppt/charts/chart7.xml" ContentType="application/vnd.openxmlformats-officedocument.drawingml.chart+xml"/>
  <Override PartName="/ppt/charts/chart8.xml" ContentType="application/vnd.openxmlformats-officedocument.drawingml.chart+xml"/>
  <Override PartName="/ppt/charts/chart9.xml" ContentType="application/vnd.openxmlformats-officedocument.drawingml.chart+xml"/>
  <Override PartName="/ppt/charts/chart10.xml" ContentType="application/vnd.openxmlformats-officedocument.drawingml.chart+xml"/>
  <Override PartName="/ppt/charts/chart11.xml" ContentType="application/vnd.openxmlformats-officedocument.drawingml.chart+xml"/>
  <Override PartName="/ppt/drawings/drawing2.xml" ContentType="application/vnd.openxmlformats-officedocument.drawingml.chartshapes+xml"/>
  <Override PartName="/ppt/charts/chart12.xml" ContentType="application/vnd.openxmlformats-officedocument.drawingml.chart+xml"/>
  <Override PartName="/ppt/drawings/drawing3.xml" ContentType="application/vnd.openxmlformats-officedocument.drawingml.chartshapes+xml"/>
  <Override PartName="/ppt/charts/chart13.xml" ContentType="application/vnd.openxmlformats-officedocument.drawingml.chart+xml"/>
  <Override PartName="/ppt/drawings/drawing4.xml" ContentType="application/vnd.openxmlformats-officedocument.drawingml.chartshapes+xml"/>
  <Override PartName="/ppt/charts/chart14.xml" ContentType="application/vnd.openxmlformats-officedocument.drawingml.chart+xml"/>
  <Override PartName="/ppt/charts/chart15.xml" ContentType="application/vnd.openxmlformats-officedocument.drawingml.chart+xml"/>
  <Override PartName="/ppt/drawings/drawing5.xml" ContentType="application/vnd.openxmlformats-officedocument.drawingml.chartshapes+xml"/>
  <Override PartName="/ppt/charts/chart16.xml" ContentType="application/vnd.openxmlformats-officedocument.drawingml.chart+xml"/>
  <Override PartName="/ppt/drawings/drawing6.xml" ContentType="application/vnd.openxmlformats-officedocument.drawingml.chartshapes+xml"/>
  <Override PartName="/ppt/charts/chart17.xml" ContentType="application/vnd.openxmlformats-officedocument.drawingml.chart+xml"/>
  <Override PartName="/ppt/charts/chart18.xml" ContentType="application/vnd.openxmlformats-officedocument.drawingml.chart+xml"/>
  <Override PartName="/ppt/charts/chart19.xml" ContentType="application/vnd.openxmlformats-officedocument.drawingml.chart+xml"/>
  <Override PartName="/ppt/drawings/drawing7.xml" ContentType="application/vnd.openxmlformats-officedocument.drawingml.chartshapes+xml"/>
  <Override PartName="/ppt/charts/chart20.xml" ContentType="application/vnd.openxmlformats-officedocument.drawingml.chart+xml"/>
  <Override PartName="/ppt/drawings/drawing8.xml" ContentType="application/vnd.openxmlformats-officedocument.drawingml.chartshapes+xml"/>
  <Override PartName="/ppt/charts/chart21.xml" ContentType="application/vnd.openxmlformats-officedocument.drawingml.chart+xml"/>
  <Override PartName="/ppt/charts/chart22.xml" ContentType="application/vnd.openxmlformats-officedocument.drawingml.chart+xml"/>
  <Override PartName="/ppt/charts/chart23.xml" ContentType="application/vnd.openxmlformats-officedocument.drawingml.chart+xml"/>
  <Override PartName="/ppt/drawings/drawing9.xml" ContentType="application/vnd.openxmlformats-officedocument.drawingml.chartshape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notesMasterIdLst>
    <p:notesMasterId r:id="rId29"/>
  </p:notesMasterIdLst>
  <p:sldIdLst>
    <p:sldId id="256" r:id="rId2"/>
    <p:sldId id="285" r:id="rId3"/>
    <p:sldId id="286" r:id="rId4"/>
    <p:sldId id="287" r:id="rId5"/>
    <p:sldId id="257" r:id="rId6"/>
    <p:sldId id="289" r:id="rId7"/>
    <p:sldId id="258" r:id="rId8"/>
    <p:sldId id="259" r:id="rId9"/>
    <p:sldId id="260" r:id="rId10"/>
    <p:sldId id="261" r:id="rId11"/>
    <p:sldId id="262" r:id="rId12"/>
    <p:sldId id="290" r:id="rId13"/>
    <p:sldId id="263" r:id="rId14"/>
    <p:sldId id="264" r:id="rId15"/>
    <p:sldId id="265" r:id="rId16"/>
    <p:sldId id="293" r:id="rId17"/>
    <p:sldId id="291" r:id="rId18"/>
    <p:sldId id="266" r:id="rId19"/>
    <p:sldId id="294" r:id="rId20"/>
    <p:sldId id="268" r:id="rId21"/>
    <p:sldId id="269" r:id="rId22"/>
    <p:sldId id="292" r:id="rId23"/>
    <p:sldId id="270" r:id="rId24"/>
    <p:sldId id="271" r:id="rId25"/>
    <p:sldId id="272" r:id="rId26"/>
    <p:sldId id="273" r:id="rId27"/>
    <p:sldId id="274" r:id="rId28"/>
  </p:sldIdLst>
  <p:sldSz cx="10058400" cy="7772400"/>
  <p:notesSz cx="9144000" cy="6858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Estilo medio 2 - Énfasis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vertBarState="minimized" horzBarState="maximized">
    <p:restoredLeft sz="0" autoAdjust="0"/>
    <p:restoredTop sz="0" autoAdjust="0"/>
  </p:normalViewPr>
  <p:slideViewPr>
    <p:cSldViewPr snapToGrid="0">
      <p:cViewPr>
        <p:scale>
          <a:sx n="60" d="100"/>
          <a:sy n="60" d="100"/>
        </p:scale>
        <p:origin x="-3636" y="-1146"/>
      </p:cViewPr>
      <p:guideLst>
        <p:guide orient="horz" pos="2448"/>
        <p:guide pos="3168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20" d="100"/>
        <a:sy n="120" d="100"/>
      </p:scale>
      <p:origin x="0" y="6307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presProps" Target="presProps.xml"/><Relationship Id="rId8" Type="http://schemas.openxmlformats.org/officeDocument/2006/relationships/slide" Target="slides/slide7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oleObject" Target="../embeddings/oleObject1.bin"/></Relationships>
</file>

<file path=ppt/charts/_rels/chart2.xml.rels><?xml version="1.0" encoding="UTF-8" standalone="yes"?>
<Relationships xmlns="http://schemas.openxmlformats.org/package/2006/relationships"><Relationship Id="rId1" Type="http://schemas.openxmlformats.org/officeDocument/2006/relationships/oleObject" Target="../embeddings/oleObject2.bin"/></Relationships>
</file>

<file path=ppt/charts/_rels/chart3.xml.rels><?xml version="1.0" encoding="UTF-8" standalone="yes"?>
<Relationships xmlns="http://schemas.openxmlformats.org/package/2006/relationships"><Relationship Id="rId1" Type="http://schemas.openxmlformats.org/officeDocument/2006/relationships/oleObject" Target="../embeddings/oleObject3.bin"/></Relationships>
</file>

<file path=ppt/charts/_rels/chart4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Gerardo%20Mister\Documents\GG\PERSONAL%20GG\Resultados%20Encuesta%20Ulagos%2018%2011%2022%20(1).xlsx" TargetMode="External"/></Relationships>
</file>

<file path=ppt/charts/_rels/chart5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1.xml"/><Relationship Id="rId1" Type="http://schemas.openxmlformats.org/officeDocument/2006/relationships/oleObject" Target="file:///C:\Users\Gerardo%20Mister\Documents\GG\PERSONAL%20GG\Resultados%20Encuesta%20Ulagos%2018%2011%2022%20(1).xlsx" TargetMode="External"/></Relationships>
</file>

<file path=ppt/charts/_rels/chart6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Gerardo%20Mister\Documents\GG\PERSONAL%20GG\Resultados%20Encuesta%20Ulagos%2018%2011%2022%20(1).xlsx" TargetMode="External"/></Relationships>
</file>

<file path=ppt/charts/_rels/chart7.xml.rels><?xml version="1.0" encoding="UTF-8" standalone="yes"?>
<Relationships xmlns="http://schemas.openxmlformats.org/package/2006/relationships"><Relationship Id="rId1" Type="http://schemas.openxmlformats.org/officeDocument/2006/relationships/oleObject" Target="../embeddings/oleObject4.bin"/></Relationships>
</file>

<file path=ppt/charts/_rels/chart8.xml.rels><?xml version="1.0" encoding="UTF-8" standalone="yes"?>
<Relationships xmlns="http://schemas.openxmlformats.org/package/2006/relationships"><Relationship Id="rId1" Type="http://schemas.openxmlformats.org/officeDocument/2006/relationships/oleObject" Target="../embeddings/oleObject5.bin"/></Relationships>
</file>

<file path=ppt/charts/_rels/chart9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Gerardo%20Mister\Documents\GG\PERSONAL%20GG\Resultados%20Encuesta%20Ulagos%2018%2011%2022%20(1).xlsx" TargetMode="External"/></Relationships>
</file>

<file path=ppt/charts/_rels/chart10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Gerardo%20Mister\Documents\GG\PERSONAL%20GG\Resultados%20Encuesta%20Ulagos%2018%2011%2022%20(1).xlsx" TargetMode="External"/></Relationships>
</file>

<file path=ppt/charts/_rels/chart11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2.xml"/><Relationship Id="rId1" Type="http://schemas.openxmlformats.org/officeDocument/2006/relationships/oleObject" Target="file:///C:\Users\Gerardo%20Mister\Documents\GG\PERSONAL%20GG\Analisis%20ENCUESTAJE%20MAYO%202022.xlsx" TargetMode="External"/></Relationships>
</file>

<file path=ppt/charts/_rels/chart12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3.xml"/><Relationship Id="rId1" Type="http://schemas.openxmlformats.org/officeDocument/2006/relationships/oleObject" Target="file:///C:\Users\Gerardo%20Mister\Documents\GG\PERSONAL%20GG\Resultados%20Encuesta%20Ulagos%2018%2011%2022%20(1).xlsx" TargetMode="External"/></Relationships>
</file>

<file path=ppt/charts/_rels/chart13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4.xml"/><Relationship Id="rId1" Type="http://schemas.openxmlformats.org/officeDocument/2006/relationships/oleObject" Target="file:///C:\Users\Gerardo%20Mister\Documents\GG\PERSONAL%20GG\Analisis%20ENCUESTAJE%20MAYO%202022.xlsx" TargetMode="External"/></Relationships>
</file>

<file path=ppt/charts/_rels/chart14.xml.rels><?xml version="1.0" encoding="UTF-8" standalone="yes"?>
<Relationships xmlns="http://schemas.openxmlformats.org/package/2006/relationships"><Relationship Id="rId1" Type="http://schemas.openxmlformats.org/officeDocument/2006/relationships/oleObject" Target="../embeddings/oleObject6.bin"/></Relationships>
</file>

<file path=ppt/charts/_rels/chart15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5.xml"/><Relationship Id="rId1" Type="http://schemas.openxmlformats.org/officeDocument/2006/relationships/oleObject" Target="file:///C:\Users\Gerardo%20Mister\Documents\GG\PERSONAL%20GG\Analisis%20ENCUESTAJE%20MAYO%202022.xlsx" TargetMode="External"/></Relationships>
</file>

<file path=ppt/charts/_rels/chart16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6.xml"/><Relationship Id="rId1" Type="http://schemas.openxmlformats.org/officeDocument/2006/relationships/oleObject" Target="file:///C:\Users\Gerardo%20Mister\Documents\GG\PERSONAL%20GG\Resultados%20Encuesta%20Ulagos%2018%2011%2022%20(1).xlsx" TargetMode="External"/></Relationships>
</file>

<file path=ppt/charts/_rels/chart17.xml.rels><?xml version="1.0" encoding="UTF-8" standalone="yes"?>
<Relationships xmlns="http://schemas.openxmlformats.org/package/2006/relationships"><Relationship Id="rId1" Type="http://schemas.openxmlformats.org/officeDocument/2006/relationships/oleObject" Target="../embeddings/oleObject7.bin"/></Relationships>
</file>

<file path=ppt/charts/_rels/chart18.xml.rels><?xml version="1.0" encoding="UTF-8" standalone="yes"?>
<Relationships xmlns="http://schemas.openxmlformats.org/package/2006/relationships"><Relationship Id="rId1" Type="http://schemas.openxmlformats.org/officeDocument/2006/relationships/oleObject" Target="../embeddings/oleObject8.bin"/></Relationships>
</file>

<file path=ppt/charts/_rels/chart19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7.xml"/><Relationship Id="rId1" Type="http://schemas.openxmlformats.org/officeDocument/2006/relationships/oleObject" Target="file:///C:\Users\Gerardo%20Mister\Documents\GG\PERSONAL%20GG\Resultados%20Encuesta%20Ulagos%2018%2011%2022%20(1).xlsx" TargetMode="External"/></Relationships>
</file>

<file path=ppt/charts/_rels/chart20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8.xml"/><Relationship Id="rId1" Type="http://schemas.openxmlformats.org/officeDocument/2006/relationships/oleObject" Target="file:///C:\Users\Gerardo%20Mister\Documents\GG\PERSONAL%20GG\Resultados%20Encuesta%20Ulagos%2018%2011%2022%20(1).xlsx" TargetMode="External"/></Relationships>
</file>

<file path=ppt/charts/_rels/chart21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Gerardo%20Mister\Documents\GG\PERSONAL%20GG\Resultados%20Encuesta%20Ulagos%2018%2011%2022%20(1).xlsx" TargetMode="External"/></Relationships>
</file>

<file path=ppt/charts/_rels/chart22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Gerardo%20Mister\Documents\GG\PERSONAL%20GG\Resultados%20Encuesta%20Ulagos%2018%2011%2022%20(1).xlsx" TargetMode="External"/></Relationships>
</file>

<file path=ppt/charts/_rels/chart23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9.xml"/><Relationship Id="rId1" Type="http://schemas.openxmlformats.org/officeDocument/2006/relationships/oleObject" Target="file:///C:\Users\Gerardo%20Mister\Documents\GG\PERSONAL%20GG\Resultados%20Encuesta%20Ulagos%2018%2011%2022%20(1).xlsx" TargetMode="Externa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b="1"/>
              <a:t>1. SEXO</a:t>
            </a:r>
          </a:p>
        </c:rich>
      </c:tx>
      <c:layout/>
      <c:overlay val="0"/>
      <c:spPr>
        <a:noFill/>
        <a:ln>
          <a:noFill/>
        </a:ln>
        <a:effectLst/>
      </c:spPr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'[Resultados Encuesta Ulagos 18 11 22 (1).xlsx]Resultados Generales'!$A$3:$C$3</c:f>
              <c:strCache>
                <c:ptCount val="3"/>
                <c:pt idx="0">
                  <c:v>HOMBRE:    </c:v>
                </c:pt>
                <c:pt idx="1">
                  <c:v>MUJER:         </c:v>
                </c:pt>
                <c:pt idx="2">
                  <c:v>NO DECLARA: </c:v>
                </c:pt>
              </c:strCache>
            </c:strRef>
          </c:cat>
          <c:val>
            <c:numRef>
              <c:f>'[Resultados Encuesta Ulagos 18 11 22 (1).xlsx]Resultados Generales'!$A$4:$C$4</c:f>
              <c:numCache>
                <c:formatCode>0%</c:formatCode>
                <c:ptCount val="3"/>
                <c:pt idx="0">
                  <c:v>0.41371158392434987</c:v>
                </c:pt>
                <c:pt idx="1">
                  <c:v>0.54846335697399529</c:v>
                </c:pt>
                <c:pt idx="2">
                  <c:v>3.7825059101654845E-2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D1BC-42A8-9499-9E6D1FB0AF5F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130839552"/>
        <c:axId val="128227520"/>
      </c:barChart>
      <c:catAx>
        <c:axId val="13083955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s-CL"/>
          </a:p>
        </c:txPr>
        <c:crossAx val="128227520"/>
        <c:crosses val="autoZero"/>
        <c:auto val="1"/>
        <c:lblAlgn val="ctr"/>
        <c:lblOffset val="100"/>
        <c:noMultiLvlLbl val="0"/>
      </c:catAx>
      <c:valAx>
        <c:axId val="128227520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s-CL"/>
          </a:p>
        </c:txPr>
        <c:crossAx val="130839552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solidFill>
      <a:schemeClr val="bg1"/>
    </a:solidFill>
    <a:ln w="9525" cap="flat" cmpd="sng" algn="ctr">
      <a:solidFill>
        <a:schemeClr val="tx1">
          <a:lumMod val="15000"/>
          <a:lumOff val="85000"/>
        </a:schemeClr>
      </a:solidFill>
      <a:round/>
    </a:ln>
    <a:effectLst/>
  </c:spPr>
  <c:txPr>
    <a:bodyPr/>
    <a:lstStyle/>
    <a:p>
      <a:pPr>
        <a:defRPr/>
      </a:pPr>
      <a:endParaRPr lang="es-CL"/>
    </a:p>
  </c:txPr>
  <c:externalData r:id="rId1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b="1"/>
              <a:t>2. EDAD</a:t>
            </a:r>
          </a:p>
        </c:rich>
      </c:tx>
      <c:layout/>
      <c:overlay val="0"/>
      <c:spPr>
        <a:noFill/>
        <a:ln>
          <a:noFill/>
        </a:ln>
        <a:effectLst/>
      </c:spPr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'[Resultados Encuesta Ulagos 18 11 22 (1).xlsx]Resultados Generales'!$A$6:$D$6</c:f>
              <c:strCache>
                <c:ptCount val="4"/>
                <c:pt idx="0">
                  <c:v>Menor de 18 años:   </c:v>
                </c:pt>
                <c:pt idx="1">
                  <c:v>Entre 18 y 40:       </c:v>
                </c:pt>
                <c:pt idx="2">
                  <c:v>Entre 40 y 65:     </c:v>
                </c:pt>
                <c:pt idx="3">
                  <c:v>Mayor de 65 años:      </c:v>
                </c:pt>
              </c:strCache>
            </c:strRef>
          </c:cat>
          <c:val>
            <c:numRef>
              <c:f>'[Resultados Encuesta Ulagos 18 11 22 (1).xlsx]Resultados Generales'!$A$7:$D$7</c:f>
              <c:numCache>
                <c:formatCode>0%</c:formatCode>
                <c:ptCount val="4"/>
                <c:pt idx="0">
                  <c:v>3.4313725490196081E-2</c:v>
                </c:pt>
                <c:pt idx="1">
                  <c:v>0.48039215686274511</c:v>
                </c:pt>
                <c:pt idx="2">
                  <c:v>0.45343137254901961</c:v>
                </c:pt>
                <c:pt idx="3">
                  <c:v>3.1862745098039214E-2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D81E-4B6F-BDCC-E0C1BE3A7425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130840064"/>
        <c:axId val="130342912"/>
      </c:barChart>
      <c:catAx>
        <c:axId val="130840064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s-CL"/>
          </a:p>
        </c:txPr>
        <c:crossAx val="130342912"/>
        <c:crosses val="autoZero"/>
        <c:auto val="1"/>
        <c:lblAlgn val="ctr"/>
        <c:lblOffset val="100"/>
        <c:noMultiLvlLbl val="0"/>
      </c:catAx>
      <c:valAx>
        <c:axId val="130342912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s-CL"/>
          </a:p>
        </c:txPr>
        <c:crossAx val="130840064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solidFill>
      <a:schemeClr val="bg1"/>
    </a:solidFill>
    <a:ln w="9525" cap="flat" cmpd="sng" algn="ctr">
      <a:solidFill>
        <a:schemeClr val="tx1">
          <a:lumMod val="15000"/>
          <a:lumOff val="85000"/>
        </a:schemeClr>
      </a:solidFill>
      <a:round/>
    </a:ln>
    <a:effectLst/>
  </c:spPr>
  <c:txPr>
    <a:bodyPr/>
    <a:lstStyle/>
    <a:p>
      <a:pPr>
        <a:defRPr/>
      </a:pPr>
      <a:endParaRPr lang="es-CL"/>
    </a:p>
  </c:txPr>
  <c:externalData r:id="rId1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b="1"/>
              <a:t>3.OCUPACIÓN:</a:t>
            </a:r>
          </a:p>
        </c:rich>
      </c:tx>
      <c:layout/>
      <c:overlay val="0"/>
      <c:spPr>
        <a:noFill/>
        <a:ln>
          <a:noFill/>
        </a:ln>
        <a:effectLst/>
      </c:spPr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'[Resultados Encuesta Ulagos 18 11 22 (1).xlsx]Resultados Generales'!$A$9:$D$9</c:f>
              <c:strCache>
                <c:ptCount val="4"/>
                <c:pt idx="0">
                  <c:v>Estudiante:</c:v>
                </c:pt>
                <c:pt idx="1">
                  <c:v>Trabajador/a:</c:v>
                </c:pt>
                <c:pt idx="2">
                  <c:v>Jubilado/a: </c:v>
                </c:pt>
                <c:pt idx="3">
                  <c:v>No Remunerado:</c:v>
                </c:pt>
              </c:strCache>
            </c:strRef>
          </c:cat>
          <c:val>
            <c:numRef>
              <c:f>'[Resultados Encuesta Ulagos 18 11 22 (1).xlsx]Resultados Generales'!$A$10:$D$10</c:f>
              <c:numCache>
                <c:formatCode>0%</c:formatCode>
                <c:ptCount val="4"/>
                <c:pt idx="0">
                  <c:v>0.11886304909560723</c:v>
                </c:pt>
                <c:pt idx="1">
                  <c:v>0.78811369509043927</c:v>
                </c:pt>
                <c:pt idx="2">
                  <c:v>3.1007751937984496E-2</c:v>
                </c:pt>
                <c:pt idx="3">
                  <c:v>6.2015503875968991E-2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DB05-401B-9059-5076D0FDE329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130840576"/>
        <c:axId val="130344640"/>
      </c:barChart>
      <c:catAx>
        <c:axId val="130840576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s-CL"/>
          </a:p>
        </c:txPr>
        <c:crossAx val="130344640"/>
        <c:crosses val="autoZero"/>
        <c:auto val="1"/>
        <c:lblAlgn val="ctr"/>
        <c:lblOffset val="100"/>
        <c:noMultiLvlLbl val="0"/>
      </c:catAx>
      <c:valAx>
        <c:axId val="130344640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s-CL"/>
          </a:p>
        </c:txPr>
        <c:crossAx val="130840576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solidFill>
      <a:schemeClr val="bg1"/>
    </a:solidFill>
    <a:ln w="9525" cap="flat" cmpd="sng" algn="ctr">
      <a:solidFill>
        <a:schemeClr val="tx1">
          <a:lumMod val="15000"/>
          <a:lumOff val="85000"/>
        </a:schemeClr>
      </a:solidFill>
      <a:round/>
    </a:ln>
    <a:effectLst/>
  </c:spPr>
  <c:txPr>
    <a:bodyPr/>
    <a:lstStyle/>
    <a:p>
      <a:pPr>
        <a:defRPr/>
      </a:pPr>
      <a:endParaRPr lang="es-CL"/>
    </a:p>
  </c:txPr>
  <c:externalData r:id="rId1">
    <c:autoUpdate val="0"/>
  </c:externalData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b="1"/>
              <a:t>4.  COMUNA:</a:t>
            </a:r>
          </a:p>
        </c:rich>
      </c:tx>
      <c:layout/>
      <c:overlay val="0"/>
      <c:spPr>
        <a:noFill/>
        <a:ln>
          <a:noFill/>
        </a:ln>
        <a:effectLst/>
      </c:spPr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'[Resultados Encuesta Ulagos 18 11 22 (1).xlsx]Resultados Generales'!$B$12:$E$12</c:f>
              <c:strCache>
                <c:ptCount val="4"/>
                <c:pt idx="0">
                  <c:v>Castro:</c:v>
                </c:pt>
                <c:pt idx="1">
                  <c:v>Puerto Montt:</c:v>
                </c:pt>
                <c:pt idx="2">
                  <c:v>Osorno:</c:v>
                </c:pt>
                <c:pt idx="3">
                  <c:v>Chaitén:</c:v>
                </c:pt>
              </c:strCache>
            </c:strRef>
          </c:cat>
          <c:val>
            <c:numRef>
              <c:f>'[Resultados Encuesta Ulagos 18 11 22 (1).xlsx]Resultados Generales'!$B$13:$E$13</c:f>
              <c:numCache>
                <c:formatCode>0%</c:formatCode>
                <c:ptCount val="4"/>
                <c:pt idx="0">
                  <c:v>8.2742316784869971E-2</c:v>
                </c:pt>
                <c:pt idx="1">
                  <c:v>0.51300236406619382</c:v>
                </c:pt>
                <c:pt idx="2">
                  <c:v>0.3546099290780142</c:v>
                </c:pt>
                <c:pt idx="3">
                  <c:v>4.9645390070921988E-2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3F57-467A-A933-B25327E3D62B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130841088"/>
        <c:axId val="130346368"/>
      </c:barChart>
      <c:catAx>
        <c:axId val="130841088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s-CL"/>
          </a:p>
        </c:txPr>
        <c:crossAx val="130346368"/>
        <c:crosses val="autoZero"/>
        <c:auto val="1"/>
        <c:lblAlgn val="ctr"/>
        <c:lblOffset val="100"/>
        <c:noMultiLvlLbl val="0"/>
      </c:catAx>
      <c:valAx>
        <c:axId val="130346368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s-CL"/>
          </a:p>
        </c:txPr>
        <c:crossAx val="130841088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solidFill>
      <a:schemeClr val="bg1"/>
    </a:solidFill>
    <a:ln w="9525" cap="flat" cmpd="sng" algn="ctr">
      <a:solidFill>
        <a:schemeClr val="tx1">
          <a:lumMod val="15000"/>
          <a:lumOff val="85000"/>
        </a:schemeClr>
      </a:solidFill>
      <a:round/>
    </a:ln>
    <a:effectLst/>
  </c:spPr>
  <c:txPr>
    <a:bodyPr/>
    <a:lstStyle/>
    <a:p>
      <a:pPr>
        <a:defRPr/>
      </a:pPr>
      <a:endParaRPr lang="es-CL"/>
    </a:p>
  </c:txPr>
  <c:externalData r:id="rId1">
    <c:autoUpdate val="0"/>
  </c:externalData>
</c:chartSpace>
</file>

<file path=ppt/charts/chart5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0"/>
    <c:plotArea>
      <c:layout>
        <c:manualLayout>
          <c:layoutTarget val="inner"/>
          <c:xMode val="edge"/>
          <c:yMode val="edge"/>
          <c:x val="6.2120452755521131E-2"/>
          <c:y val="0.22473329318287885"/>
          <c:w val="0.90594180970848048"/>
          <c:h val="0.39808449411395624"/>
        </c:manualLayout>
      </c:layout>
      <c:barChart>
        <c:barDir val="col"/>
        <c:grouping val="clustered"/>
        <c:varyColors val="0"/>
        <c:ser>
          <c:idx val="0"/>
          <c:order val="0"/>
          <c:invertIfNegative val="0"/>
          <c:dLbls>
            <c:txPr>
              <a:bodyPr/>
              <a:lstStyle/>
              <a:p>
                <a:pPr>
                  <a:defRPr b="1"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'Resultados Generales'!$B$19:$F$19</c:f>
              <c:strCache>
                <c:ptCount val="5"/>
                <c:pt idx="0">
                  <c:v>a. La crisis ya ha sido resuelta</c:v>
                </c:pt>
                <c:pt idx="1">
                  <c:v>b. La crisis sigue pendiente y una parte de la respuesta es una nueva constitución</c:v>
                </c:pt>
                <c:pt idx="2">
                  <c:v>c. La crisis se ha intensificado, (pandemia, situación económica e inseguridad) y requiere tanto una nueva constitución como mejores políticas públicas</c:v>
                </c:pt>
                <c:pt idx="3">
                  <c:v>d. La crisis se ha intensificado , (pandemia, situación económica e inseguridad) y eso obliga a priorizar otros problemas por sobre una nueva constitución</c:v>
                </c:pt>
                <c:pt idx="4">
                  <c:v>e. La crisis no tiene solución</c:v>
                </c:pt>
              </c:strCache>
            </c:strRef>
          </c:cat>
          <c:val>
            <c:numRef>
              <c:f>'Resultados Generales'!$B$20:$F$20</c:f>
              <c:numCache>
                <c:formatCode>0%</c:formatCode>
                <c:ptCount val="5"/>
                <c:pt idx="0">
                  <c:v>1.4527845036319613E-2</c:v>
                </c:pt>
                <c:pt idx="1">
                  <c:v>0.13559322033898305</c:v>
                </c:pt>
                <c:pt idx="2">
                  <c:v>0.4430992736077482</c:v>
                </c:pt>
                <c:pt idx="3">
                  <c:v>0.29782082324455206</c:v>
                </c:pt>
                <c:pt idx="4">
                  <c:v>0.10895883777239709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axId val="146399232"/>
        <c:axId val="130349248"/>
      </c:barChart>
      <c:catAx>
        <c:axId val="146399232"/>
        <c:scaling>
          <c:orientation val="minMax"/>
        </c:scaling>
        <c:delete val="0"/>
        <c:axPos val="b"/>
        <c:majorTickMark val="out"/>
        <c:minorTickMark val="none"/>
        <c:tickLblPos val="nextTo"/>
        <c:txPr>
          <a:bodyPr/>
          <a:lstStyle/>
          <a:p>
            <a:pPr>
              <a:defRPr b="1"/>
            </a:pPr>
            <a:endParaRPr lang="es-CL"/>
          </a:p>
        </c:txPr>
        <c:crossAx val="130349248"/>
        <c:crosses val="autoZero"/>
        <c:auto val="1"/>
        <c:lblAlgn val="ctr"/>
        <c:lblOffset val="100"/>
        <c:noMultiLvlLbl val="0"/>
      </c:catAx>
      <c:valAx>
        <c:axId val="130349248"/>
        <c:scaling>
          <c:orientation val="minMax"/>
        </c:scaling>
        <c:delete val="0"/>
        <c:axPos val="l"/>
        <c:majorGridlines/>
        <c:numFmt formatCode="0%" sourceLinked="1"/>
        <c:majorTickMark val="out"/>
        <c:minorTickMark val="none"/>
        <c:tickLblPos val="nextTo"/>
        <c:crossAx val="146399232"/>
        <c:crosses val="autoZero"/>
        <c:crossBetween val="between"/>
      </c:valAx>
    </c:plotArea>
    <c:plotVisOnly val="1"/>
    <c:dispBlanksAs val="gap"/>
    <c:showDLblsOverMax val="0"/>
  </c:chart>
  <c:spPr>
    <a:ln>
      <a:solidFill>
        <a:schemeClr val="accent1"/>
      </a:solidFill>
    </a:ln>
  </c:spPr>
  <c:externalData r:id="rId1">
    <c:autoUpdate val="0"/>
  </c:externalData>
  <c:userShapes r:id="rId2"/>
</c:chartSpace>
</file>

<file path=ppt/charts/chart6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28"/>
    </mc:Choice>
    <mc:Fallback>
      <c:style val="28"/>
    </mc:Fallback>
  </mc:AlternateContent>
  <c:chart>
    <c:title>
      <c:tx>
        <c:rich>
          <a:bodyPr rot="0" vert="horz"/>
          <a:lstStyle/>
          <a:p>
            <a:pPr>
              <a:defRPr/>
            </a:pPr>
            <a:r>
              <a:rPr lang="en-US"/>
              <a:t>2.  A su juicio ¿Cuál fue la principal razón que llevó al rechazo de la propuesta de Nueva Constitución en el plebiscito del 4 de septiembre?</a:t>
            </a:r>
          </a:p>
        </c:rich>
      </c:tx>
      <c:layout/>
      <c:overlay val="0"/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invertIfNegative val="0"/>
          <c:dLbls>
            <c:txPr>
              <a:bodyPr rot="0" vert="horz"/>
              <a:lstStyle/>
              <a:p>
                <a:pPr>
                  <a:defRPr b="1"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'Resultados Generales'!$B$23:$G$23</c:f>
              <c:strCache>
                <c:ptCount val="6"/>
                <c:pt idx="0">
                  <c:v>a. El texto de la propuesta era inadecuado y produjo incertidumbre</c:v>
                </c:pt>
                <c:pt idx="1">
                  <c:v>b. La campaña por el rechazo infundió temor a la población</c:v>
                </c:pt>
                <c:pt idx="2">
                  <c:v>c. El desempeño de la mayoría de los convencionales fue inapropiado</c:v>
                </c:pt>
                <c:pt idx="3">
                  <c:v>d. El voto obligatorio hizo que votara mucha gente que no lo había hecho antes</c:v>
                </c:pt>
                <c:pt idx="4">
                  <c:v>e. La población no estaba suficientemente informada</c:v>
                </c:pt>
                <c:pt idx="5">
                  <c:v>f. El involucramiento del gobierno en el proceso fue inapropiado</c:v>
                </c:pt>
              </c:strCache>
            </c:strRef>
          </c:cat>
          <c:val>
            <c:numRef>
              <c:f>'Resultados Generales'!$B$24:$G$24</c:f>
              <c:numCache>
                <c:formatCode>0%</c:formatCode>
                <c:ptCount val="6"/>
                <c:pt idx="0">
                  <c:v>0.12949640287769784</c:v>
                </c:pt>
                <c:pt idx="1">
                  <c:v>0.1366906474820144</c:v>
                </c:pt>
                <c:pt idx="2">
                  <c:v>0.35731414868105515</c:v>
                </c:pt>
                <c:pt idx="3">
                  <c:v>0.15107913669064749</c:v>
                </c:pt>
                <c:pt idx="4">
                  <c:v>0.19424460431654678</c:v>
                </c:pt>
                <c:pt idx="5">
                  <c:v>3.117505995203837E-2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62FB-41E7-9D29-20BE78D2F180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axId val="146402304"/>
        <c:axId val="154968640"/>
      </c:barChart>
      <c:catAx>
        <c:axId val="146402304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txPr>
          <a:bodyPr rot="0" vert="horz"/>
          <a:lstStyle/>
          <a:p>
            <a:pPr>
              <a:defRPr/>
            </a:pPr>
            <a:endParaRPr lang="es-CL"/>
          </a:p>
        </c:txPr>
        <c:crossAx val="154968640"/>
        <c:crosses val="autoZero"/>
        <c:auto val="1"/>
        <c:lblAlgn val="ctr"/>
        <c:lblOffset val="100"/>
        <c:noMultiLvlLbl val="0"/>
      </c:catAx>
      <c:valAx>
        <c:axId val="154968640"/>
        <c:scaling>
          <c:orientation val="minMax"/>
        </c:scaling>
        <c:delete val="0"/>
        <c:axPos val="l"/>
        <c:majorGridlines/>
        <c:numFmt formatCode="0%" sourceLinked="1"/>
        <c:majorTickMark val="none"/>
        <c:minorTickMark val="none"/>
        <c:tickLblPos val="nextTo"/>
        <c:txPr>
          <a:bodyPr rot="-60000000" vert="horz"/>
          <a:lstStyle/>
          <a:p>
            <a:pPr>
              <a:defRPr/>
            </a:pPr>
            <a:endParaRPr lang="es-CL"/>
          </a:p>
        </c:txPr>
        <c:crossAx val="146402304"/>
        <c:crosses val="autoZero"/>
        <c:crossBetween val="between"/>
      </c:valAx>
    </c:plotArea>
    <c:plotVisOnly val="1"/>
    <c:dispBlanksAs val="gap"/>
    <c:showDLblsOverMax val="0"/>
  </c:chart>
  <c:externalData r:id="rId1">
    <c:autoUpdate val="0"/>
  </c:externalData>
</c:chartSpace>
</file>

<file path=ppt/charts/chart7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vert="horz"/>
          <a:lstStyle/>
          <a:p>
            <a:pPr>
              <a:defRPr/>
            </a:pPr>
            <a:r>
              <a:rPr lang="en-US"/>
              <a:t>3. Pensando en el largo plazo, para enfrentar los problemas del país, ¿Con cuál de las siguientes alternativas Ud. está más de acuerdo y le representa mejor?</a:t>
            </a:r>
          </a:p>
        </c:rich>
      </c:tx>
      <c:layout>
        <c:manualLayout>
          <c:xMode val="edge"/>
          <c:yMode val="edge"/>
          <c:x val="0.10643744531933509"/>
          <c:y val="2.7777777777777776E-2"/>
        </c:manualLayout>
      </c:layout>
      <c:overlay val="0"/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vert="horz"/>
              <a:lstStyle/>
              <a:p>
                <a:pPr>
                  <a:defRPr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'[Resultados Encuesta Ulagos 18 11 22 (1).xlsx]Resultados Generales'!$A$27:$E$27</c:f>
              <c:strCache>
                <c:ptCount val="5"/>
                <c:pt idx="0">
                  <c:v>a.      No se necesita una nueva constitución</c:v>
                </c:pt>
                <c:pt idx="1">
                  <c:v>b.      Se necesita una nueva constitución</c:v>
                </c:pt>
                <c:pt idx="2">
                  <c:v>c.      Se necesitan reformas a la constitución actual</c:v>
                </c:pt>
                <c:pt idx="3">
                  <c:v>d.      No tengo una opinión formada al respecto</c:v>
                </c:pt>
                <c:pt idx="4">
                  <c:v>e.      Me es indiferente</c:v>
                </c:pt>
              </c:strCache>
            </c:strRef>
          </c:cat>
          <c:val>
            <c:numRef>
              <c:f>'[Resultados Encuesta Ulagos 18 11 22 (1).xlsx]Resultados Generales'!$A$28:$E$28</c:f>
              <c:numCache>
                <c:formatCode>0%</c:formatCode>
                <c:ptCount val="5"/>
                <c:pt idx="0">
                  <c:v>3.8369304556354913E-2</c:v>
                </c:pt>
                <c:pt idx="1">
                  <c:v>0.35731414868105515</c:v>
                </c:pt>
                <c:pt idx="2">
                  <c:v>0.35971223021582732</c:v>
                </c:pt>
                <c:pt idx="3">
                  <c:v>0.16067146282973621</c:v>
                </c:pt>
                <c:pt idx="4">
                  <c:v>8.3932853717026384E-2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5740-4840-ACB4-34F51538E1D0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130600960"/>
        <c:axId val="154970944"/>
      </c:barChart>
      <c:catAx>
        <c:axId val="130600960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0" vert="horz"/>
          <a:lstStyle/>
          <a:p>
            <a:pPr algn="just">
              <a:defRPr sz="1200"/>
            </a:pPr>
            <a:endParaRPr lang="es-CL"/>
          </a:p>
        </c:txPr>
        <c:crossAx val="154970944"/>
        <c:crosses val="autoZero"/>
        <c:auto val="1"/>
        <c:lblAlgn val="l"/>
        <c:lblOffset val="100"/>
        <c:noMultiLvlLbl val="0"/>
      </c:catAx>
      <c:valAx>
        <c:axId val="154970944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vert="horz"/>
          <a:lstStyle/>
          <a:p>
            <a:pPr>
              <a:defRPr/>
            </a:pPr>
            <a:endParaRPr lang="es-CL"/>
          </a:p>
        </c:txPr>
        <c:crossAx val="130600960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solidFill>
      <a:schemeClr val="bg1"/>
    </a:solidFill>
    <a:ln w="9525" cap="flat" cmpd="sng" algn="ctr">
      <a:solidFill>
        <a:schemeClr val="tx1">
          <a:lumMod val="15000"/>
          <a:lumOff val="85000"/>
        </a:schemeClr>
      </a:solidFill>
      <a:round/>
    </a:ln>
    <a:effectLst/>
  </c:spPr>
  <c:txPr>
    <a:bodyPr/>
    <a:lstStyle/>
    <a:p>
      <a:pPr>
        <a:defRPr b="1"/>
      </a:pPr>
      <a:endParaRPr lang="es-CL"/>
    </a:p>
  </c:txPr>
  <c:externalData r:id="rId1">
    <c:autoUpdate val="0"/>
  </c:externalData>
</c:chartSpace>
</file>

<file path=ppt/charts/chart8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vert="horz"/>
          <a:lstStyle/>
          <a:p>
            <a:pPr>
              <a:defRPr/>
            </a:pPr>
            <a:r>
              <a:rPr lang="en-US"/>
              <a:t>4. Pensando en los contenidos de la reciente propuesta de Nueva Constitución, ¿Cree Ud. que alguno de los siguientes contenidos se debiera rescatar de esa propuesta? </a:t>
            </a:r>
          </a:p>
        </c:rich>
      </c:tx>
      <c:layout/>
      <c:overlay val="0"/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'[Resultados Encuesta Ulagos 18 11 22 (1).xlsx]Resultados Generales'!$B$31:$B$32</c:f>
              <c:strCache>
                <c:ptCount val="1"/>
                <c:pt idx="0">
                  <c:v>SI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'[Resultados Encuesta Ulagos 18 11 22 (1).xlsx]Resultados Generales'!$A$33:$A$39</c:f>
              <c:strCache>
                <c:ptCount val="7"/>
                <c:pt idx="0">
                  <c:v>a.      El Estado social y democrático de derechos y el capítulo de derechos fundamentales</c:v>
                </c:pt>
                <c:pt idx="1">
                  <c:v>b.      El carácter ecológico, los bienes naturales comunes y el estatuto del agua</c:v>
                </c:pt>
                <c:pt idx="2">
                  <c:v>c.      El Estado regional y las autonomías locales y regionales</c:v>
                </c:pt>
                <c:pt idx="3">
                  <c:v>d.      El sistema político que atenúa el presidencialismo y el cambio del senado por una Cámara de las Regiones</c:v>
                </c:pt>
                <c:pt idx="4">
                  <c:v>e.      El Estado plurinacional y las autonomías indígenas</c:v>
                </c:pt>
                <c:pt idx="5">
                  <c:v>f.       La participación popular y los instrumentos de democracia directa</c:v>
                </c:pt>
                <c:pt idx="6">
                  <c:v>g.      El sistema de justicia</c:v>
                </c:pt>
              </c:strCache>
            </c:strRef>
          </c:cat>
          <c:val>
            <c:numRef>
              <c:f>'[Resultados Encuesta Ulagos 18 11 22 (1).xlsx]Resultados Generales'!$B$33:$B$39</c:f>
              <c:numCache>
                <c:formatCode>0%</c:formatCode>
                <c:ptCount val="7"/>
                <c:pt idx="0">
                  <c:v>0.49172576832151299</c:v>
                </c:pt>
                <c:pt idx="1">
                  <c:v>0.54609929078014185</c:v>
                </c:pt>
                <c:pt idx="2">
                  <c:v>0.35933806146572106</c:v>
                </c:pt>
                <c:pt idx="3">
                  <c:v>0.31205673758865249</c:v>
                </c:pt>
                <c:pt idx="4">
                  <c:v>0.25531914893617019</c:v>
                </c:pt>
                <c:pt idx="5">
                  <c:v>0.38534278959810875</c:v>
                </c:pt>
                <c:pt idx="6">
                  <c:v>0.40898345153664301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EA5A-496F-A42E-A63D643FD4E7}"/>
            </c:ext>
          </c:extLst>
        </c:ser>
        <c:ser>
          <c:idx val="1"/>
          <c:order val="1"/>
          <c:tx>
            <c:strRef>
              <c:f>'[Resultados Encuesta Ulagos 18 11 22 (1).xlsx]Resultados Generales'!$C$31:$C$32</c:f>
              <c:strCache>
                <c:ptCount val="1"/>
                <c:pt idx="0">
                  <c:v>NO</c:v>
                </c:pt>
              </c:strCache>
            </c:strRef>
          </c:tx>
          <c:spPr>
            <a:solidFill>
              <a:schemeClr val="accent2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'[Resultados Encuesta Ulagos 18 11 22 (1).xlsx]Resultados Generales'!$A$33:$A$39</c:f>
              <c:strCache>
                <c:ptCount val="7"/>
                <c:pt idx="0">
                  <c:v>a.      El Estado social y democrático de derechos y el capítulo de derechos fundamentales</c:v>
                </c:pt>
                <c:pt idx="1">
                  <c:v>b.      El carácter ecológico, los bienes naturales comunes y el estatuto del agua</c:v>
                </c:pt>
                <c:pt idx="2">
                  <c:v>c.      El Estado regional y las autonomías locales y regionales</c:v>
                </c:pt>
                <c:pt idx="3">
                  <c:v>d.      El sistema político que atenúa el presidencialismo y el cambio del senado por una Cámara de las Regiones</c:v>
                </c:pt>
                <c:pt idx="4">
                  <c:v>e.      El Estado plurinacional y las autonomías indígenas</c:v>
                </c:pt>
                <c:pt idx="5">
                  <c:v>f.       La participación popular y los instrumentos de democracia directa</c:v>
                </c:pt>
                <c:pt idx="6">
                  <c:v>g.      El sistema de justicia</c:v>
                </c:pt>
              </c:strCache>
            </c:strRef>
          </c:cat>
          <c:val>
            <c:numRef>
              <c:f>'[Resultados Encuesta Ulagos 18 11 22 (1).xlsx]Resultados Generales'!$C$33:$C$39</c:f>
              <c:numCache>
                <c:formatCode>0%</c:formatCode>
                <c:ptCount val="7"/>
                <c:pt idx="0">
                  <c:v>0.1702127659574468</c:v>
                </c:pt>
                <c:pt idx="1">
                  <c:v>0.14893617021276595</c:v>
                </c:pt>
                <c:pt idx="2">
                  <c:v>0.2458628841607565</c:v>
                </c:pt>
                <c:pt idx="3">
                  <c:v>0.28132387706855794</c:v>
                </c:pt>
                <c:pt idx="4">
                  <c:v>0.32860520094562645</c:v>
                </c:pt>
                <c:pt idx="5">
                  <c:v>0.23167848699763594</c:v>
                </c:pt>
                <c:pt idx="6">
                  <c:v>0.21040189125295508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1-EA5A-496F-A42E-A63D643FD4E7}"/>
            </c:ext>
          </c:extLst>
        </c:ser>
        <c:ser>
          <c:idx val="2"/>
          <c:order val="2"/>
          <c:tx>
            <c:strRef>
              <c:f>'[Resultados Encuesta Ulagos 18 11 22 (1).xlsx]Resultados Generales'!$D$31:$D$32</c:f>
              <c:strCache>
                <c:ptCount val="1"/>
                <c:pt idx="0">
                  <c:v>NO SABE/NO RESPONDE</c:v>
                </c:pt>
              </c:strCache>
            </c:strRef>
          </c:tx>
          <c:spPr>
            <a:solidFill>
              <a:schemeClr val="accent3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'[Resultados Encuesta Ulagos 18 11 22 (1).xlsx]Resultados Generales'!$A$33:$A$39</c:f>
              <c:strCache>
                <c:ptCount val="7"/>
                <c:pt idx="0">
                  <c:v>a.      El Estado social y democrático de derechos y el capítulo de derechos fundamentales</c:v>
                </c:pt>
                <c:pt idx="1">
                  <c:v>b.      El carácter ecológico, los bienes naturales comunes y el estatuto del agua</c:v>
                </c:pt>
                <c:pt idx="2">
                  <c:v>c.      El Estado regional y las autonomías locales y regionales</c:v>
                </c:pt>
                <c:pt idx="3">
                  <c:v>d.      El sistema político que atenúa el presidencialismo y el cambio del senado por una Cámara de las Regiones</c:v>
                </c:pt>
                <c:pt idx="4">
                  <c:v>e.      El Estado plurinacional y las autonomías indígenas</c:v>
                </c:pt>
                <c:pt idx="5">
                  <c:v>f.       La participación popular y los instrumentos de democracia directa</c:v>
                </c:pt>
                <c:pt idx="6">
                  <c:v>g.      El sistema de justicia</c:v>
                </c:pt>
              </c:strCache>
            </c:strRef>
          </c:cat>
          <c:val>
            <c:numRef>
              <c:f>'[Resultados Encuesta Ulagos 18 11 22 (1).xlsx]Resultados Generales'!$D$33:$D$39</c:f>
              <c:numCache>
                <c:formatCode>0%</c:formatCode>
                <c:ptCount val="7"/>
                <c:pt idx="0">
                  <c:v>0.33806146572104018</c:v>
                </c:pt>
                <c:pt idx="1">
                  <c:v>0.30496453900709219</c:v>
                </c:pt>
                <c:pt idx="2">
                  <c:v>0.39479905437352247</c:v>
                </c:pt>
                <c:pt idx="3">
                  <c:v>0.40661938534278957</c:v>
                </c:pt>
                <c:pt idx="4">
                  <c:v>0.4160756501182033</c:v>
                </c:pt>
                <c:pt idx="5">
                  <c:v>0.38297872340425532</c:v>
                </c:pt>
                <c:pt idx="6">
                  <c:v>0.38061465721040189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2-EA5A-496F-A42E-A63D643FD4E7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130604544"/>
        <c:axId val="154973248"/>
      </c:barChart>
      <c:catAx>
        <c:axId val="130604544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s-CL"/>
          </a:p>
        </c:txPr>
        <c:crossAx val="154973248"/>
        <c:crosses val="autoZero"/>
        <c:auto val="1"/>
        <c:lblAlgn val="ctr"/>
        <c:lblOffset val="100"/>
        <c:noMultiLvlLbl val="0"/>
      </c:catAx>
      <c:valAx>
        <c:axId val="154973248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s-CL"/>
          </a:p>
        </c:txPr>
        <c:crossAx val="130604544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layout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9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s-CL"/>
        </a:p>
      </c:txPr>
    </c:legend>
    <c:plotVisOnly val="1"/>
    <c:dispBlanksAs val="gap"/>
    <c:showDLblsOverMax val="0"/>
  </c:chart>
  <c:spPr>
    <a:solidFill>
      <a:schemeClr val="bg1"/>
    </a:solidFill>
    <a:ln w="9525" cap="flat" cmpd="sng" algn="ctr">
      <a:solidFill>
        <a:schemeClr val="tx1">
          <a:lumMod val="15000"/>
          <a:lumOff val="85000"/>
        </a:schemeClr>
      </a:solidFill>
      <a:round/>
    </a:ln>
    <a:effectLst/>
  </c:spPr>
  <c:txPr>
    <a:bodyPr/>
    <a:lstStyle/>
    <a:p>
      <a:pPr>
        <a:defRPr/>
      </a:pPr>
      <a:endParaRPr lang="es-CL"/>
    </a:p>
  </c:txPr>
  <c:externalData r:id="rId1">
    <c:autoUpdate val="0"/>
  </c:externalData>
</c:chartSpace>
</file>

<file path=ppt/charts/chart9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vert="horz"/>
          <a:lstStyle/>
          <a:p>
            <a:pPr>
              <a:defRPr/>
            </a:pPr>
            <a:r>
              <a:rPr lang="en-US"/>
              <a:t>5. ¿Quiénes deberían elaborar una Nueva Constitución?</a:t>
            </a:r>
          </a:p>
        </c:rich>
      </c:tx>
      <c:layout>
        <c:manualLayout>
          <c:xMode val="edge"/>
          <c:yMode val="edge"/>
          <c:x val="0.1256165170667087"/>
          <c:y val="1.5136372398025833E-2"/>
        </c:manualLayout>
      </c:layout>
      <c:overlay val="0"/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'Resultados Generales'!$B$43:$F$43</c:f>
              <c:strCache>
                <c:ptCount val="5"/>
                <c:pt idx="0">
                  <c:v>a. Debe hacerlo el Congreso</c:v>
                </c:pt>
                <c:pt idx="1">
                  <c:v>b. Un organismo completamente electo para esa tarea</c:v>
                </c:pt>
                <c:pt idx="2">
                  <c:v>c. Una comisión de expertos constitucionalistas</c:v>
                </c:pt>
                <c:pt idx="3">
                  <c:v>d. Un organismo mixto compuesto por parlamentarios, expertos constitucionalistas y personas electas</c:v>
                </c:pt>
                <c:pt idx="4">
                  <c:v>e. Otra.</c:v>
                </c:pt>
              </c:strCache>
            </c:strRef>
          </c:cat>
          <c:val>
            <c:numRef>
              <c:f>'Resultados Generales'!$B$44:$F$44</c:f>
              <c:numCache>
                <c:formatCode>0%</c:formatCode>
                <c:ptCount val="5"/>
                <c:pt idx="0">
                  <c:v>4.0189125295508277E-2</c:v>
                </c:pt>
                <c:pt idx="1">
                  <c:v>0.20567375886524822</c:v>
                </c:pt>
                <c:pt idx="2">
                  <c:v>0.30260047281323876</c:v>
                </c:pt>
                <c:pt idx="3">
                  <c:v>0.3475177304964539</c:v>
                </c:pt>
                <c:pt idx="4">
                  <c:v>0.10401891252955082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8D17-46F6-B829-BFBCEC36C3E3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146402816"/>
        <c:axId val="154975552"/>
      </c:barChart>
      <c:catAx>
        <c:axId val="146402816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2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s-CL"/>
          </a:p>
        </c:txPr>
        <c:crossAx val="154975552"/>
        <c:crosses val="autoZero"/>
        <c:auto val="1"/>
        <c:lblAlgn val="ctr"/>
        <c:lblOffset val="100"/>
        <c:noMultiLvlLbl val="0"/>
      </c:catAx>
      <c:valAx>
        <c:axId val="154975552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s-CL"/>
          </a:p>
        </c:txPr>
        <c:crossAx val="146402816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solidFill>
      <a:schemeClr val="bg1"/>
    </a:solidFill>
    <a:ln w="9525" cap="flat" cmpd="sng" algn="ctr">
      <a:solidFill>
        <a:schemeClr val="tx1">
          <a:lumMod val="15000"/>
          <a:lumOff val="85000"/>
        </a:schemeClr>
      </a:solidFill>
      <a:round/>
    </a:ln>
    <a:effectLst/>
  </c:spPr>
  <c:txPr>
    <a:bodyPr/>
    <a:lstStyle/>
    <a:p>
      <a:pPr>
        <a:defRPr/>
      </a:pPr>
      <a:endParaRPr lang="es-CL"/>
    </a:p>
  </c:txPr>
  <c:externalData r:id="rId1">
    <c:autoUpdate val="0"/>
  </c:externalData>
</c:chartSpace>
</file>

<file path=ppt/charts/chart10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/>
          <a:lstStyle/>
          <a:p>
            <a: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400" b="1" i="0" u="none" strike="noStrike" kern="1200" baseline="0">
                <a:solidFill>
                  <a:sysClr val="windowText" lastClr="000000"/>
                </a:solidFill>
                <a:latin typeface="+mn-lt"/>
                <a:ea typeface="+mn-ea"/>
                <a:cs typeface="+mn-cs"/>
              </a:defRPr>
            </a:pPr>
            <a:r>
              <a:rPr lang="en-US" sz="1400" b="1" i="0" baseline="0" dirty="0">
                <a:effectLst/>
              </a:rPr>
              <a:t>6.- ¿QUÉ NOTA LE PONDRÍA USTED A ESTA REGIÓN EN MATERIA DE:…?</a:t>
            </a:r>
            <a:endParaRPr lang="es-CL" sz="1400" dirty="0">
              <a:effectLst/>
            </a:endParaRPr>
          </a:p>
          <a:p>
            <a: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400" b="1" i="0" u="none" strike="noStrike" kern="1200" baseline="0">
                <a:solidFill>
                  <a:sysClr val="windowText" lastClr="000000"/>
                </a:solidFill>
                <a:latin typeface="+mn-lt"/>
                <a:ea typeface="+mn-ea"/>
                <a:cs typeface="+mn-cs"/>
              </a:defRPr>
            </a:pPr>
            <a:endParaRPr lang="en-US" sz="1400" dirty="0"/>
          </a:p>
        </c:rich>
      </c:tx>
      <c:layout/>
      <c:overlay val="0"/>
    </c:title>
    <c:autoTitleDeleted val="0"/>
    <c:plotArea>
      <c:layout>
        <c:manualLayout>
          <c:layoutTarget val="inner"/>
          <c:xMode val="edge"/>
          <c:yMode val="edge"/>
          <c:x val="0.38096337876199399"/>
          <c:y val="0.1582726166739887"/>
          <c:w val="0.54035747774595055"/>
          <c:h val="0.7049115258671641"/>
        </c:manualLayout>
      </c:layout>
      <c:barChart>
        <c:barDir val="bar"/>
        <c:grouping val="clustered"/>
        <c:varyColors val="0"/>
        <c:ser>
          <c:idx val="0"/>
          <c:order val="0"/>
          <c:tx>
            <c:strRef>
              <c:f>Hoja1!$C$5</c:f>
              <c:strCache>
                <c:ptCount val="1"/>
                <c:pt idx="0">
                  <c:v>Promedio</c:v>
                </c:pt>
              </c:strCache>
            </c:strRef>
          </c:tx>
          <c:invertIfNegative val="0"/>
          <c:dLbls>
            <c:txPr>
              <a:bodyPr/>
              <a:lstStyle/>
              <a:p>
                <a:pPr>
                  <a:defRPr b="1"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Hoja1!$B$6:$B$17</c:f>
              <c:strCache>
                <c:ptCount val="12"/>
                <c:pt idx="0">
                  <c:v>12.     PARTICIPACIÓN CIUDADANA</c:v>
                </c:pt>
                <c:pt idx="1">
                  <c:v>11.     CONTAMINACIÓN DEL AIRE O DEL AGUA</c:v>
                </c:pt>
                <c:pt idx="2">
                  <c:v>10.     SEGURIDAD CIUDADANA  </c:v>
                </c:pt>
                <c:pt idx="3">
                  <c:v>9.      TRANSPORTE PÚBLICO  </c:v>
                </c:pt>
                <c:pt idx="4">
                  <c:v>8.      ACCESO AL AGUA POTABLE</c:v>
                </c:pt>
                <c:pt idx="5">
                  <c:v>7.      ACCESO A LA VIVIENDA  </c:v>
                </c:pt>
                <c:pt idx="6">
                  <c:v>6.      POSIBILIDAD DE CONSUMIR  BIENES Y SERVICIOS</c:v>
                </c:pt>
                <c:pt idx="7">
                  <c:v>5.      ACCESO A EDUCACIÓN PUBLICA  DE CALIDAD </c:v>
                </c:pt>
                <c:pt idx="8">
                  <c:v>4.      ACCESO A SALUD PUBLICA DE CALIDAD </c:v>
                </c:pt>
                <c:pt idx="9">
                  <c:v>3.      POSIBILIDAD DE TENER UN BUEN SUELDO </c:v>
                </c:pt>
                <c:pt idx="10">
                  <c:v>2.      OPORTUNIDADES DE RECREACIÓN Y CULTURA</c:v>
                </c:pt>
                <c:pt idx="11">
                  <c:v>1.      OPORTUNIDADES DE TRABAJO  </c:v>
                </c:pt>
              </c:strCache>
            </c:strRef>
          </c:cat>
          <c:val>
            <c:numRef>
              <c:f>Hoja1!$C$6:$C$17</c:f>
              <c:numCache>
                <c:formatCode>0.0</c:formatCode>
                <c:ptCount val="12"/>
                <c:pt idx="0">
                  <c:v>3.6926713947990546</c:v>
                </c:pt>
                <c:pt idx="1">
                  <c:v>3.5579196217494089</c:v>
                </c:pt>
                <c:pt idx="2">
                  <c:v>3.4231678486997632</c:v>
                </c:pt>
                <c:pt idx="3">
                  <c:v>3.6761229314420807</c:v>
                </c:pt>
                <c:pt idx="4">
                  <c:v>3.7399527186761232</c:v>
                </c:pt>
                <c:pt idx="5">
                  <c:v>3.2434988179669033</c:v>
                </c:pt>
                <c:pt idx="6">
                  <c:v>3.5650118203309695</c:v>
                </c:pt>
                <c:pt idx="7">
                  <c:v>3.2387706855791958</c:v>
                </c:pt>
                <c:pt idx="8">
                  <c:v>3.101654846335697</c:v>
                </c:pt>
                <c:pt idx="9">
                  <c:v>3.6997635933806152</c:v>
                </c:pt>
                <c:pt idx="10">
                  <c:v>3.7068557919621745</c:v>
                </c:pt>
                <c:pt idx="11">
                  <c:v>3.6808510638297878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axId val="161949184"/>
        <c:axId val="130714432"/>
      </c:barChart>
      <c:catAx>
        <c:axId val="161949184"/>
        <c:scaling>
          <c:orientation val="minMax"/>
        </c:scaling>
        <c:delete val="0"/>
        <c:axPos val="l"/>
        <c:majorTickMark val="out"/>
        <c:minorTickMark val="none"/>
        <c:tickLblPos val="nextTo"/>
        <c:txPr>
          <a:bodyPr rot="0"/>
          <a:lstStyle/>
          <a:p>
            <a:pPr>
              <a:defRPr sz="800" b="1"/>
            </a:pPr>
            <a:endParaRPr lang="es-CL"/>
          </a:p>
        </c:txPr>
        <c:crossAx val="130714432"/>
        <c:crosses val="autoZero"/>
        <c:auto val="1"/>
        <c:lblAlgn val="ctr"/>
        <c:lblOffset val="100"/>
        <c:noMultiLvlLbl val="0"/>
      </c:catAx>
      <c:valAx>
        <c:axId val="130714432"/>
        <c:scaling>
          <c:orientation val="minMax"/>
        </c:scaling>
        <c:delete val="0"/>
        <c:axPos val="b"/>
        <c:majorGridlines/>
        <c:numFmt formatCode="0.0" sourceLinked="1"/>
        <c:majorTickMark val="out"/>
        <c:minorTickMark val="none"/>
        <c:tickLblPos val="nextTo"/>
        <c:crossAx val="161949184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0.87221263637929569"/>
          <c:y val="2.1330711462561307E-2"/>
          <c:w val="0.10511635850857909"/>
          <c:h val="6.4329112009344616E-2"/>
        </c:manualLayout>
      </c:layout>
      <c:overlay val="0"/>
    </c:legend>
    <c:plotVisOnly val="1"/>
    <c:dispBlanksAs val="gap"/>
    <c:showDLblsOverMax val="0"/>
  </c:chart>
  <c:spPr>
    <a:ln>
      <a:solidFill>
        <a:schemeClr val="accent1"/>
      </a:solidFill>
    </a:ln>
  </c:spPr>
  <c:externalData r:id="rId1">
    <c:autoUpdate val="0"/>
  </c:externalData>
</c:chartSpace>
</file>

<file path=ppt/charts/chart1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0"/>
    <c:plotArea>
      <c:layout>
        <c:manualLayout>
          <c:layoutTarget val="inner"/>
          <c:xMode val="edge"/>
          <c:yMode val="edge"/>
          <c:x val="0.33880422772023028"/>
          <c:y val="0.19803197392658106"/>
          <c:w val="0.61288192199822333"/>
          <c:h val="0.73006906373565184"/>
        </c:manualLayout>
      </c:layout>
      <c:barChart>
        <c:barDir val="bar"/>
        <c:grouping val="clustered"/>
        <c:varyColors val="0"/>
        <c:ser>
          <c:idx val="0"/>
          <c:order val="0"/>
          <c:tx>
            <c:strRef>
              <c:f>Hoja1!$A$174</c:f>
              <c:strCache>
                <c:ptCount val="1"/>
                <c:pt idx="0">
                  <c:v>PROMEDIO MAYO 2022</c:v>
                </c:pt>
              </c:strCache>
            </c:strRef>
          </c:tx>
          <c:invertIfNegative val="0"/>
          <c:dLbls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Hoja1!$B$173:$M$173</c:f>
              <c:strCache>
                <c:ptCount val="12"/>
                <c:pt idx="0">
                  <c:v>12.     PARTICIPACIÓN CIUDADANA</c:v>
                </c:pt>
                <c:pt idx="1">
                  <c:v>11.     CONTAMINACIÓN DEL AIRE O DEL AGUA</c:v>
                </c:pt>
                <c:pt idx="2">
                  <c:v>10.     SEGURIDAD CIUDADANA  </c:v>
                </c:pt>
                <c:pt idx="3">
                  <c:v>9.      TRANSPORTE PÚBLICO  </c:v>
                </c:pt>
                <c:pt idx="4">
                  <c:v>8.      ACCESO AL AGUA POTABLE</c:v>
                </c:pt>
                <c:pt idx="5">
                  <c:v>7.      ACCESO A LA VIVIENDA  </c:v>
                </c:pt>
                <c:pt idx="6">
                  <c:v>6.      POSIBILIDAD DE CONSUMIR  BIENES Y SERVICIOS</c:v>
                </c:pt>
                <c:pt idx="7">
                  <c:v>5.      ACCESO A EDUCACIÓN PUBLICA  DE CALIDAD </c:v>
                </c:pt>
                <c:pt idx="8">
                  <c:v>4.      ACCESO A SALUD PUBLICA DE CALIDAD </c:v>
                </c:pt>
                <c:pt idx="9">
                  <c:v>3.      POSIBILIDAD DE TENER UN BUEN SUELDO </c:v>
                </c:pt>
                <c:pt idx="10">
                  <c:v>2.      OPORTUNIDADES DE RECREACIÓN Y CULTURA</c:v>
                </c:pt>
                <c:pt idx="11">
                  <c:v>1.      OPORTUNIDADES DE TRABAJO  </c:v>
                </c:pt>
              </c:strCache>
            </c:strRef>
          </c:cat>
          <c:val>
            <c:numRef>
              <c:f>Hoja1!$B$174:$M$174</c:f>
              <c:numCache>
                <c:formatCode>0.0</c:formatCode>
                <c:ptCount val="12"/>
                <c:pt idx="0">
                  <c:v>3.4</c:v>
                </c:pt>
                <c:pt idx="1">
                  <c:v>3.6</c:v>
                </c:pt>
                <c:pt idx="2">
                  <c:v>3.4</c:v>
                </c:pt>
                <c:pt idx="3">
                  <c:v>3.8</c:v>
                </c:pt>
                <c:pt idx="4">
                  <c:v>4.8</c:v>
                </c:pt>
                <c:pt idx="5">
                  <c:v>3.4</c:v>
                </c:pt>
                <c:pt idx="6">
                  <c:v>4.5999999999999996</c:v>
                </c:pt>
                <c:pt idx="7">
                  <c:v>3.7</c:v>
                </c:pt>
                <c:pt idx="8">
                  <c:v>3.4</c:v>
                </c:pt>
                <c:pt idx="9">
                  <c:v>4.3</c:v>
                </c:pt>
                <c:pt idx="10">
                  <c:v>4.2</c:v>
                </c:pt>
                <c:pt idx="11">
                  <c:v>4.846774193548387</c:v>
                </c:pt>
              </c:numCache>
            </c:numRef>
          </c:val>
        </c:ser>
        <c:ser>
          <c:idx val="1"/>
          <c:order val="1"/>
          <c:tx>
            <c:strRef>
              <c:f>Hoja1!$A$175</c:f>
              <c:strCache>
                <c:ptCount val="1"/>
                <c:pt idx="0">
                  <c:v>PROMEDIO NOVIEMBRE 2022</c:v>
                </c:pt>
              </c:strCache>
            </c:strRef>
          </c:tx>
          <c:invertIfNegative val="0"/>
          <c:dLbls>
            <c:txPr>
              <a:bodyPr/>
              <a:lstStyle/>
              <a:p>
                <a:pPr>
                  <a:defRPr b="1"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Hoja1!$B$173:$M$173</c:f>
              <c:strCache>
                <c:ptCount val="12"/>
                <c:pt idx="0">
                  <c:v>12.     PARTICIPACIÓN CIUDADANA</c:v>
                </c:pt>
                <c:pt idx="1">
                  <c:v>11.     CONTAMINACIÓN DEL AIRE O DEL AGUA</c:v>
                </c:pt>
                <c:pt idx="2">
                  <c:v>10.     SEGURIDAD CIUDADANA  </c:v>
                </c:pt>
                <c:pt idx="3">
                  <c:v>9.      TRANSPORTE PÚBLICO  </c:v>
                </c:pt>
                <c:pt idx="4">
                  <c:v>8.      ACCESO AL AGUA POTABLE</c:v>
                </c:pt>
                <c:pt idx="5">
                  <c:v>7.      ACCESO A LA VIVIENDA  </c:v>
                </c:pt>
                <c:pt idx="6">
                  <c:v>6.      POSIBILIDAD DE CONSUMIR  BIENES Y SERVICIOS</c:v>
                </c:pt>
                <c:pt idx="7">
                  <c:v>5.      ACCESO A EDUCACIÓN PUBLICA  DE CALIDAD </c:v>
                </c:pt>
                <c:pt idx="8">
                  <c:v>4.      ACCESO A SALUD PUBLICA DE CALIDAD </c:v>
                </c:pt>
                <c:pt idx="9">
                  <c:v>3.      POSIBILIDAD DE TENER UN BUEN SUELDO </c:v>
                </c:pt>
                <c:pt idx="10">
                  <c:v>2.      OPORTUNIDADES DE RECREACIÓN Y CULTURA</c:v>
                </c:pt>
                <c:pt idx="11">
                  <c:v>1.      OPORTUNIDADES DE TRABAJO  </c:v>
                </c:pt>
              </c:strCache>
            </c:strRef>
          </c:cat>
          <c:val>
            <c:numRef>
              <c:f>Hoja1!$B$175:$M$175</c:f>
              <c:numCache>
                <c:formatCode>0.0</c:formatCode>
                <c:ptCount val="12"/>
                <c:pt idx="0">
                  <c:v>3.7</c:v>
                </c:pt>
                <c:pt idx="1">
                  <c:v>3.6</c:v>
                </c:pt>
                <c:pt idx="2">
                  <c:v>3.3569553805774279</c:v>
                </c:pt>
                <c:pt idx="3">
                  <c:v>3.7</c:v>
                </c:pt>
                <c:pt idx="4">
                  <c:v>3.2</c:v>
                </c:pt>
                <c:pt idx="5">
                  <c:v>3.6</c:v>
                </c:pt>
                <c:pt idx="6">
                  <c:v>3.2</c:v>
                </c:pt>
                <c:pt idx="7">
                  <c:v>3.2</c:v>
                </c:pt>
                <c:pt idx="8">
                  <c:v>3.1</c:v>
                </c:pt>
                <c:pt idx="9">
                  <c:v>3.7</c:v>
                </c:pt>
                <c:pt idx="10">
                  <c:v>3.7</c:v>
                </c:pt>
                <c:pt idx="11">
                  <c:v>3.7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axId val="181800960"/>
        <c:axId val="130716160"/>
      </c:barChart>
      <c:catAx>
        <c:axId val="181800960"/>
        <c:scaling>
          <c:orientation val="minMax"/>
        </c:scaling>
        <c:delete val="0"/>
        <c:axPos val="l"/>
        <c:majorTickMark val="out"/>
        <c:minorTickMark val="none"/>
        <c:tickLblPos val="nextTo"/>
        <c:txPr>
          <a:bodyPr/>
          <a:lstStyle/>
          <a:p>
            <a:pPr>
              <a:defRPr b="1"/>
            </a:pPr>
            <a:endParaRPr lang="es-CL"/>
          </a:p>
        </c:txPr>
        <c:crossAx val="130716160"/>
        <c:crosses val="autoZero"/>
        <c:auto val="1"/>
        <c:lblAlgn val="ctr"/>
        <c:lblOffset val="100"/>
        <c:noMultiLvlLbl val="0"/>
      </c:catAx>
      <c:valAx>
        <c:axId val="130716160"/>
        <c:scaling>
          <c:orientation val="minMax"/>
        </c:scaling>
        <c:delete val="0"/>
        <c:axPos val="b"/>
        <c:majorGridlines/>
        <c:numFmt formatCode="0.0" sourceLinked="1"/>
        <c:majorTickMark val="out"/>
        <c:minorTickMark val="none"/>
        <c:tickLblPos val="nextTo"/>
        <c:crossAx val="181800960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0.75457497908089477"/>
          <c:y val="5.7777517642201424E-2"/>
          <c:w val="0.1992775144571485"/>
          <c:h val="0.1037969574532948"/>
        </c:manualLayout>
      </c:layout>
      <c:overlay val="0"/>
    </c:legend>
    <c:plotVisOnly val="1"/>
    <c:dispBlanksAs val="gap"/>
    <c:showDLblsOverMax val="0"/>
  </c:chart>
  <c:externalData r:id="rId1">
    <c:autoUpdate val="0"/>
  </c:externalData>
  <c:userShapes r:id="rId2"/>
</c:chartSpace>
</file>

<file path=ppt/charts/chart1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0"/>
    <c:plotArea>
      <c:layout>
        <c:manualLayout>
          <c:layoutTarget val="inner"/>
          <c:xMode val="edge"/>
          <c:yMode val="edge"/>
          <c:x val="5.1990293666121921E-2"/>
          <c:y val="0.12102459530176941"/>
          <c:w val="0.91235985242410733"/>
          <c:h val="0.76147973806541103"/>
        </c:manualLayout>
      </c:layout>
      <c:barChart>
        <c:barDir val="col"/>
        <c:grouping val="clustered"/>
        <c:varyColors val="0"/>
        <c:ser>
          <c:idx val="0"/>
          <c:order val="0"/>
          <c:tx>
            <c:strRef>
              <c:f>'Resultados Generales'!$C$67</c:f>
              <c:strCache>
                <c:ptCount val="1"/>
                <c:pt idx="0">
                  <c:v>APRUEBA</c:v>
                </c:pt>
              </c:strCache>
            </c:strRef>
          </c:tx>
          <c:invertIfNegative val="0"/>
          <c:dLbls>
            <c:txPr>
              <a:bodyPr/>
              <a:lstStyle/>
              <a:p>
                <a:pPr>
                  <a:defRPr b="1"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'Resultados Generales'!$B$68:$B$77</c:f>
              <c:strCache>
                <c:ptCount val="10"/>
                <c:pt idx="0">
                  <c:v>Presidente de la República Sr. GABRIEL BORIC </c:v>
                </c:pt>
                <c:pt idx="1">
                  <c:v>Ministras y Ministros</c:v>
                </c:pt>
                <c:pt idx="2">
                  <c:v>Gobernador Regional Sr. PATRICIO VALLESPIN </c:v>
                </c:pt>
                <c:pt idx="3">
                  <c:v>Delegada  Presidencial Regional Srta. GIOVANNA MOREIRA </c:v>
                </c:pt>
                <c:pt idx="4">
                  <c:v>Delegadas/os Provinciales</c:v>
                </c:pt>
                <c:pt idx="5">
                  <c:v>Parlamentarios de la región</c:v>
                </c:pt>
                <c:pt idx="6">
                  <c:v>Seremías en general</c:v>
                </c:pt>
                <c:pt idx="7">
                  <c:v>Consejeros/as Regionales</c:v>
                </c:pt>
                <c:pt idx="8">
                  <c:v>Alcalde de su Comuna</c:v>
                </c:pt>
                <c:pt idx="9">
                  <c:v>Concejales/as de su Comuna</c:v>
                </c:pt>
              </c:strCache>
            </c:strRef>
          </c:cat>
          <c:val>
            <c:numRef>
              <c:f>'Resultados Generales'!$C$68:$C$77</c:f>
              <c:numCache>
                <c:formatCode>0%</c:formatCode>
                <c:ptCount val="10"/>
                <c:pt idx="0">
                  <c:v>0.36406619385342792</c:v>
                </c:pt>
                <c:pt idx="1">
                  <c:v>0.30496453900709219</c:v>
                </c:pt>
                <c:pt idx="2">
                  <c:v>0.26004728132387706</c:v>
                </c:pt>
                <c:pt idx="3">
                  <c:v>0.16784869976359337</c:v>
                </c:pt>
                <c:pt idx="4">
                  <c:v>0.19621749408983452</c:v>
                </c:pt>
                <c:pt idx="5">
                  <c:v>0.16784869976359337</c:v>
                </c:pt>
                <c:pt idx="6">
                  <c:v>0.16075650118203311</c:v>
                </c:pt>
                <c:pt idx="7">
                  <c:v>0.21040189125295508</c:v>
                </c:pt>
                <c:pt idx="8">
                  <c:v>0.27659574468085107</c:v>
                </c:pt>
                <c:pt idx="9">
                  <c:v>0.26241134751773049</c:v>
                </c:pt>
              </c:numCache>
            </c:numRef>
          </c:val>
        </c:ser>
        <c:ser>
          <c:idx val="1"/>
          <c:order val="1"/>
          <c:tx>
            <c:strRef>
              <c:f>'Resultados Generales'!$D$67</c:f>
              <c:strCache>
                <c:ptCount val="1"/>
                <c:pt idx="0">
                  <c:v>DESAPRUEBA</c:v>
                </c:pt>
              </c:strCache>
            </c:strRef>
          </c:tx>
          <c:invertIfNegative val="0"/>
          <c:dLbls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'Resultados Generales'!$B$68:$B$77</c:f>
              <c:strCache>
                <c:ptCount val="10"/>
                <c:pt idx="0">
                  <c:v>Presidente de la República Sr. GABRIEL BORIC </c:v>
                </c:pt>
                <c:pt idx="1">
                  <c:v>Ministras y Ministros</c:v>
                </c:pt>
                <c:pt idx="2">
                  <c:v>Gobernador Regional Sr. PATRICIO VALLESPIN </c:v>
                </c:pt>
                <c:pt idx="3">
                  <c:v>Delegada  Presidencial Regional Srta. GIOVANNA MOREIRA </c:v>
                </c:pt>
                <c:pt idx="4">
                  <c:v>Delegadas/os Provinciales</c:v>
                </c:pt>
                <c:pt idx="5">
                  <c:v>Parlamentarios de la región</c:v>
                </c:pt>
                <c:pt idx="6">
                  <c:v>Seremías en general</c:v>
                </c:pt>
                <c:pt idx="7">
                  <c:v>Consejeros/as Regionales</c:v>
                </c:pt>
                <c:pt idx="8">
                  <c:v>Alcalde de su Comuna</c:v>
                </c:pt>
                <c:pt idx="9">
                  <c:v>Concejales/as de su Comuna</c:v>
                </c:pt>
              </c:strCache>
            </c:strRef>
          </c:cat>
          <c:val>
            <c:numRef>
              <c:f>'Resultados Generales'!$D$68:$D$77</c:f>
              <c:numCache>
                <c:formatCode>0%</c:formatCode>
                <c:ptCount val="10"/>
                <c:pt idx="0">
                  <c:v>0.37115839243498816</c:v>
                </c:pt>
                <c:pt idx="1">
                  <c:v>0.39243498817966904</c:v>
                </c:pt>
                <c:pt idx="2">
                  <c:v>0.37825059101654845</c:v>
                </c:pt>
                <c:pt idx="3">
                  <c:v>0.42789598108747046</c:v>
                </c:pt>
                <c:pt idx="4">
                  <c:v>0.37115839243498816</c:v>
                </c:pt>
                <c:pt idx="5">
                  <c:v>0.43735224586288418</c:v>
                </c:pt>
                <c:pt idx="6">
                  <c:v>0.42789598108747046</c:v>
                </c:pt>
                <c:pt idx="7">
                  <c:v>0.40189125295508277</c:v>
                </c:pt>
                <c:pt idx="8">
                  <c:v>0.45153664302600471</c:v>
                </c:pt>
                <c:pt idx="9">
                  <c:v>0.43498817966903075</c:v>
                </c:pt>
              </c:numCache>
            </c:numRef>
          </c:val>
        </c:ser>
        <c:ser>
          <c:idx val="2"/>
          <c:order val="2"/>
          <c:tx>
            <c:strRef>
              <c:f>'Resultados Generales'!$E$67</c:f>
              <c:strCache>
                <c:ptCount val="1"/>
                <c:pt idx="0">
                  <c:v>NO SABE/ NO RESPONDE</c:v>
                </c:pt>
              </c:strCache>
            </c:strRef>
          </c:tx>
          <c:invertIfNegative val="0"/>
          <c:dLbls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'Resultados Generales'!$B$68:$B$77</c:f>
              <c:strCache>
                <c:ptCount val="10"/>
                <c:pt idx="0">
                  <c:v>Presidente de la República Sr. GABRIEL BORIC </c:v>
                </c:pt>
                <c:pt idx="1">
                  <c:v>Ministras y Ministros</c:v>
                </c:pt>
                <c:pt idx="2">
                  <c:v>Gobernador Regional Sr. PATRICIO VALLESPIN </c:v>
                </c:pt>
                <c:pt idx="3">
                  <c:v>Delegada  Presidencial Regional Srta. GIOVANNA MOREIRA </c:v>
                </c:pt>
                <c:pt idx="4">
                  <c:v>Delegadas/os Provinciales</c:v>
                </c:pt>
                <c:pt idx="5">
                  <c:v>Parlamentarios de la región</c:v>
                </c:pt>
                <c:pt idx="6">
                  <c:v>Seremías en general</c:v>
                </c:pt>
                <c:pt idx="7">
                  <c:v>Consejeros/as Regionales</c:v>
                </c:pt>
                <c:pt idx="8">
                  <c:v>Alcalde de su Comuna</c:v>
                </c:pt>
                <c:pt idx="9">
                  <c:v>Concejales/as de su Comuna</c:v>
                </c:pt>
              </c:strCache>
            </c:strRef>
          </c:cat>
          <c:val>
            <c:numRef>
              <c:f>'Resultados Generales'!$E$68:$E$77</c:f>
              <c:numCache>
                <c:formatCode>0%</c:formatCode>
                <c:ptCount val="10"/>
                <c:pt idx="0">
                  <c:v>0.26477541371158392</c:v>
                </c:pt>
                <c:pt idx="1">
                  <c:v>0.30260047281323876</c:v>
                </c:pt>
                <c:pt idx="2">
                  <c:v>0.36170212765957449</c:v>
                </c:pt>
                <c:pt idx="3">
                  <c:v>0.40425531914893614</c:v>
                </c:pt>
                <c:pt idx="4">
                  <c:v>0.43262411347517732</c:v>
                </c:pt>
                <c:pt idx="5">
                  <c:v>0.39479905437352247</c:v>
                </c:pt>
                <c:pt idx="6">
                  <c:v>0.41134751773049644</c:v>
                </c:pt>
                <c:pt idx="7">
                  <c:v>0.38770685579196218</c:v>
                </c:pt>
                <c:pt idx="8">
                  <c:v>0.27186761229314421</c:v>
                </c:pt>
                <c:pt idx="9">
                  <c:v>0.30260047281323876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axId val="181803520"/>
        <c:axId val="130718464"/>
      </c:barChart>
      <c:catAx>
        <c:axId val="181803520"/>
        <c:scaling>
          <c:orientation val="minMax"/>
        </c:scaling>
        <c:delete val="0"/>
        <c:axPos val="b"/>
        <c:majorTickMark val="out"/>
        <c:minorTickMark val="none"/>
        <c:tickLblPos val="nextTo"/>
        <c:txPr>
          <a:bodyPr rot="0"/>
          <a:lstStyle/>
          <a:p>
            <a:pPr>
              <a:defRPr sz="900"/>
            </a:pPr>
            <a:endParaRPr lang="es-CL"/>
          </a:p>
        </c:txPr>
        <c:crossAx val="130718464"/>
        <c:crosses val="autoZero"/>
        <c:auto val="1"/>
        <c:lblAlgn val="ctr"/>
        <c:lblOffset val="100"/>
        <c:noMultiLvlLbl val="0"/>
      </c:catAx>
      <c:valAx>
        <c:axId val="130718464"/>
        <c:scaling>
          <c:orientation val="minMax"/>
        </c:scaling>
        <c:delete val="0"/>
        <c:axPos val="l"/>
        <c:majorGridlines/>
        <c:numFmt formatCode="0%" sourceLinked="1"/>
        <c:majorTickMark val="out"/>
        <c:minorTickMark val="none"/>
        <c:tickLblPos val="nextTo"/>
        <c:crossAx val="181803520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0.79138024284939379"/>
          <c:y val="2.1426978333610763E-2"/>
          <c:w val="0.14966741435291439"/>
          <c:h val="0.10257730009412661"/>
        </c:manualLayout>
      </c:layout>
      <c:overlay val="0"/>
    </c:legend>
    <c:plotVisOnly val="1"/>
    <c:dispBlanksAs val="gap"/>
    <c:showDLblsOverMax val="0"/>
  </c:chart>
  <c:spPr>
    <a:ln>
      <a:solidFill>
        <a:schemeClr val="accent1"/>
      </a:solidFill>
    </a:ln>
  </c:spPr>
  <c:externalData r:id="rId1">
    <c:autoUpdate val="0"/>
  </c:externalData>
  <c:userShapes r:id="rId2"/>
</c:chartSpace>
</file>

<file path=ppt/charts/chart13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0"/>
    <c:plotArea>
      <c:layout>
        <c:manualLayout>
          <c:layoutTarget val="inner"/>
          <c:xMode val="edge"/>
          <c:yMode val="edge"/>
          <c:x val="4.7159901146766686E-2"/>
          <c:y val="0.13312534701359152"/>
          <c:w val="0.91070416644861252"/>
          <c:h val="0.7175722929136974"/>
        </c:manualLayout>
      </c:layout>
      <c:barChart>
        <c:barDir val="col"/>
        <c:grouping val="clustered"/>
        <c:varyColors val="0"/>
        <c:ser>
          <c:idx val="0"/>
          <c:order val="0"/>
          <c:tx>
            <c:strRef>
              <c:f>Hoja1!$A$209</c:f>
              <c:strCache>
                <c:ptCount val="1"/>
                <c:pt idx="0">
                  <c:v>APRUEBA NOVIEMBRE 2022</c:v>
                </c:pt>
              </c:strCache>
            </c:strRef>
          </c:tx>
          <c:invertIfNegative val="0"/>
          <c:dLbls>
            <c:txPr>
              <a:bodyPr/>
              <a:lstStyle/>
              <a:p>
                <a:pPr>
                  <a:defRPr b="1"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Hoja1!$B$208:$K$208</c:f>
              <c:strCache>
                <c:ptCount val="10"/>
                <c:pt idx="0">
                  <c:v>Presidente de la República Sr. GABRIEL BORIC </c:v>
                </c:pt>
                <c:pt idx="1">
                  <c:v>Ministras y Ministros</c:v>
                </c:pt>
                <c:pt idx="2">
                  <c:v>Gobernador Regional Sr. PATRICIO VALLESPIN </c:v>
                </c:pt>
                <c:pt idx="3">
                  <c:v>Delegada  Presidencial Regional Srta. GIOVANNA MOREIRA </c:v>
                </c:pt>
                <c:pt idx="4">
                  <c:v>Delegados as Provinciales</c:v>
                </c:pt>
                <c:pt idx="5">
                  <c:v>Parlamentarios de la región</c:v>
                </c:pt>
                <c:pt idx="6">
                  <c:v>Seremías en general</c:v>
                </c:pt>
                <c:pt idx="7">
                  <c:v>Consejeros/as Regionales</c:v>
                </c:pt>
                <c:pt idx="8">
                  <c:v>Alcalde de su Comuna</c:v>
                </c:pt>
                <c:pt idx="9">
                  <c:v>Concejales/as de su Comuna</c:v>
                </c:pt>
              </c:strCache>
            </c:strRef>
          </c:cat>
          <c:val>
            <c:numRef>
              <c:f>Hoja1!$B$209:$K$209</c:f>
              <c:numCache>
                <c:formatCode>0%</c:formatCode>
                <c:ptCount val="10"/>
                <c:pt idx="0">
                  <c:v>0.36</c:v>
                </c:pt>
                <c:pt idx="1">
                  <c:v>0.3</c:v>
                </c:pt>
                <c:pt idx="2">
                  <c:v>0.26</c:v>
                </c:pt>
                <c:pt idx="3">
                  <c:v>0.17</c:v>
                </c:pt>
                <c:pt idx="4">
                  <c:v>0.2</c:v>
                </c:pt>
                <c:pt idx="5">
                  <c:v>0.17</c:v>
                </c:pt>
                <c:pt idx="6">
                  <c:v>0.16</c:v>
                </c:pt>
                <c:pt idx="7">
                  <c:v>0.21</c:v>
                </c:pt>
                <c:pt idx="8">
                  <c:v>0.28000000000000003</c:v>
                </c:pt>
                <c:pt idx="9">
                  <c:v>0.26</c:v>
                </c:pt>
              </c:numCache>
            </c:numRef>
          </c:val>
        </c:ser>
        <c:ser>
          <c:idx val="1"/>
          <c:order val="1"/>
          <c:tx>
            <c:strRef>
              <c:f>Hoja1!$A$210</c:f>
              <c:strCache>
                <c:ptCount val="1"/>
                <c:pt idx="0">
                  <c:v>DESAPRUEBA NOV 2022</c:v>
                </c:pt>
              </c:strCache>
            </c:strRef>
          </c:tx>
          <c:invertIfNegative val="0"/>
          <c:dLbls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Hoja1!$B$208:$K$208</c:f>
              <c:strCache>
                <c:ptCount val="10"/>
                <c:pt idx="0">
                  <c:v>Presidente de la República Sr. GABRIEL BORIC </c:v>
                </c:pt>
                <c:pt idx="1">
                  <c:v>Ministras y Ministros</c:v>
                </c:pt>
                <c:pt idx="2">
                  <c:v>Gobernador Regional Sr. PATRICIO VALLESPIN </c:v>
                </c:pt>
                <c:pt idx="3">
                  <c:v>Delegada  Presidencial Regional Srta. GIOVANNA MOREIRA </c:v>
                </c:pt>
                <c:pt idx="4">
                  <c:v>Delegados as Provinciales</c:v>
                </c:pt>
                <c:pt idx="5">
                  <c:v>Parlamentarios de la región</c:v>
                </c:pt>
                <c:pt idx="6">
                  <c:v>Seremías en general</c:v>
                </c:pt>
                <c:pt idx="7">
                  <c:v>Consejeros/as Regionales</c:v>
                </c:pt>
                <c:pt idx="8">
                  <c:v>Alcalde de su Comuna</c:v>
                </c:pt>
                <c:pt idx="9">
                  <c:v>Concejales/as de su Comuna</c:v>
                </c:pt>
              </c:strCache>
            </c:strRef>
          </c:cat>
          <c:val>
            <c:numRef>
              <c:f>Hoja1!$B$210:$K$210</c:f>
              <c:numCache>
                <c:formatCode>0%</c:formatCode>
                <c:ptCount val="10"/>
                <c:pt idx="0">
                  <c:v>0.37</c:v>
                </c:pt>
                <c:pt idx="1">
                  <c:v>0.39</c:v>
                </c:pt>
                <c:pt idx="2">
                  <c:v>0.38</c:v>
                </c:pt>
                <c:pt idx="3">
                  <c:v>0.43</c:v>
                </c:pt>
                <c:pt idx="4">
                  <c:v>0.37</c:v>
                </c:pt>
                <c:pt idx="5">
                  <c:v>0.44</c:v>
                </c:pt>
                <c:pt idx="6">
                  <c:v>0.43</c:v>
                </c:pt>
                <c:pt idx="7">
                  <c:v>0.4</c:v>
                </c:pt>
                <c:pt idx="8">
                  <c:v>0.45</c:v>
                </c:pt>
                <c:pt idx="9">
                  <c:v>0.43</c:v>
                </c:pt>
              </c:numCache>
            </c:numRef>
          </c:val>
        </c:ser>
        <c:ser>
          <c:idx val="2"/>
          <c:order val="2"/>
          <c:tx>
            <c:strRef>
              <c:f>Hoja1!$A$211</c:f>
              <c:strCache>
                <c:ptCount val="1"/>
                <c:pt idx="0">
                  <c:v>NO SABE/NO RESPONDE NOV 2022</c:v>
                </c:pt>
              </c:strCache>
            </c:strRef>
          </c:tx>
          <c:invertIfNegative val="0"/>
          <c:dLbls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Hoja1!$B$208:$K$208</c:f>
              <c:strCache>
                <c:ptCount val="10"/>
                <c:pt idx="0">
                  <c:v>Presidente de la República Sr. GABRIEL BORIC </c:v>
                </c:pt>
                <c:pt idx="1">
                  <c:v>Ministras y Ministros</c:v>
                </c:pt>
                <c:pt idx="2">
                  <c:v>Gobernador Regional Sr. PATRICIO VALLESPIN </c:v>
                </c:pt>
                <c:pt idx="3">
                  <c:v>Delegada  Presidencial Regional Srta. GIOVANNA MOREIRA </c:v>
                </c:pt>
                <c:pt idx="4">
                  <c:v>Delegados as Provinciales</c:v>
                </c:pt>
                <c:pt idx="5">
                  <c:v>Parlamentarios de la región</c:v>
                </c:pt>
                <c:pt idx="6">
                  <c:v>Seremías en general</c:v>
                </c:pt>
                <c:pt idx="7">
                  <c:v>Consejeros/as Regionales</c:v>
                </c:pt>
                <c:pt idx="8">
                  <c:v>Alcalde de su Comuna</c:v>
                </c:pt>
                <c:pt idx="9">
                  <c:v>Concejales/as de su Comuna</c:v>
                </c:pt>
              </c:strCache>
            </c:strRef>
          </c:cat>
          <c:val>
            <c:numRef>
              <c:f>Hoja1!$B$211:$K$211</c:f>
              <c:numCache>
                <c:formatCode>0%</c:formatCode>
                <c:ptCount val="10"/>
                <c:pt idx="0">
                  <c:v>0.26</c:v>
                </c:pt>
                <c:pt idx="1">
                  <c:v>0.3</c:v>
                </c:pt>
                <c:pt idx="2">
                  <c:v>0.36</c:v>
                </c:pt>
                <c:pt idx="3">
                  <c:v>0.4</c:v>
                </c:pt>
                <c:pt idx="4">
                  <c:v>0.43</c:v>
                </c:pt>
                <c:pt idx="5">
                  <c:v>0.39</c:v>
                </c:pt>
                <c:pt idx="6">
                  <c:v>0.41</c:v>
                </c:pt>
                <c:pt idx="7">
                  <c:v>0.39</c:v>
                </c:pt>
                <c:pt idx="8">
                  <c:v>0.27</c:v>
                </c:pt>
                <c:pt idx="9">
                  <c:v>0.3</c:v>
                </c:pt>
              </c:numCache>
            </c:numRef>
          </c:val>
        </c:ser>
        <c:ser>
          <c:idx val="3"/>
          <c:order val="3"/>
          <c:tx>
            <c:strRef>
              <c:f>Hoja1!$A$212</c:f>
              <c:strCache>
                <c:ptCount val="1"/>
                <c:pt idx="0">
                  <c:v>APRUEBA MAYO 2022</c:v>
                </c:pt>
              </c:strCache>
            </c:strRef>
          </c:tx>
          <c:invertIfNegative val="0"/>
          <c:dLbls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Hoja1!$B$208:$K$208</c:f>
              <c:strCache>
                <c:ptCount val="10"/>
                <c:pt idx="0">
                  <c:v>Presidente de la República Sr. GABRIEL BORIC </c:v>
                </c:pt>
                <c:pt idx="1">
                  <c:v>Ministras y Ministros</c:v>
                </c:pt>
                <c:pt idx="2">
                  <c:v>Gobernador Regional Sr. PATRICIO VALLESPIN </c:v>
                </c:pt>
                <c:pt idx="3">
                  <c:v>Delegada  Presidencial Regional Srta. GIOVANNA MOREIRA </c:v>
                </c:pt>
                <c:pt idx="4">
                  <c:v>Delegados as Provinciales</c:v>
                </c:pt>
                <c:pt idx="5">
                  <c:v>Parlamentarios de la región</c:v>
                </c:pt>
                <c:pt idx="6">
                  <c:v>Seremías en general</c:v>
                </c:pt>
                <c:pt idx="7">
                  <c:v>Consejeros/as Regionales</c:v>
                </c:pt>
                <c:pt idx="8">
                  <c:v>Alcalde de su Comuna</c:v>
                </c:pt>
                <c:pt idx="9">
                  <c:v>Concejales/as de su Comuna</c:v>
                </c:pt>
              </c:strCache>
            </c:strRef>
          </c:cat>
          <c:val>
            <c:numRef>
              <c:f>Hoja1!$B$212:$K$212</c:f>
              <c:numCache>
                <c:formatCode>0%</c:formatCode>
                <c:ptCount val="10"/>
                <c:pt idx="0">
                  <c:v>0.50645994832041341</c:v>
                </c:pt>
                <c:pt idx="1">
                  <c:v>0.32558139534883723</c:v>
                </c:pt>
                <c:pt idx="2">
                  <c:v>0.31782945736434109</c:v>
                </c:pt>
                <c:pt idx="3">
                  <c:v>0.24031007751937986</c:v>
                </c:pt>
                <c:pt idx="4">
                  <c:v>0.24289405684754523</c:v>
                </c:pt>
                <c:pt idx="5">
                  <c:v>0.24031007751937986</c:v>
                </c:pt>
                <c:pt idx="6">
                  <c:v>0.26356589147286824</c:v>
                </c:pt>
                <c:pt idx="7">
                  <c:v>0.29974160206718348</c:v>
                </c:pt>
                <c:pt idx="8">
                  <c:v>0.39276485788113696</c:v>
                </c:pt>
                <c:pt idx="9">
                  <c:v>0.36434108527131781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axId val="181933568"/>
        <c:axId val="130719040"/>
      </c:barChart>
      <c:catAx>
        <c:axId val="181933568"/>
        <c:scaling>
          <c:orientation val="minMax"/>
        </c:scaling>
        <c:delete val="0"/>
        <c:axPos val="b"/>
        <c:majorTickMark val="out"/>
        <c:minorTickMark val="none"/>
        <c:tickLblPos val="nextTo"/>
        <c:txPr>
          <a:bodyPr rot="0"/>
          <a:lstStyle/>
          <a:p>
            <a:pPr>
              <a:defRPr sz="900"/>
            </a:pPr>
            <a:endParaRPr lang="es-CL"/>
          </a:p>
        </c:txPr>
        <c:crossAx val="130719040"/>
        <c:crosses val="autoZero"/>
        <c:auto val="1"/>
        <c:lblAlgn val="ctr"/>
        <c:lblOffset val="100"/>
        <c:noMultiLvlLbl val="0"/>
      </c:catAx>
      <c:valAx>
        <c:axId val="130719040"/>
        <c:scaling>
          <c:orientation val="minMax"/>
        </c:scaling>
        <c:delete val="0"/>
        <c:axPos val="l"/>
        <c:majorGridlines/>
        <c:numFmt formatCode="0%" sourceLinked="1"/>
        <c:majorTickMark val="out"/>
        <c:minorTickMark val="none"/>
        <c:tickLblPos val="nextTo"/>
        <c:crossAx val="181933568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0.71492783586579822"/>
          <c:y val="1.5847302913294739E-2"/>
          <c:w val="0.26044236699668477"/>
          <c:h val="0.11531069971449043"/>
        </c:manualLayout>
      </c:layout>
      <c:overlay val="0"/>
    </c:legend>
    <c:plotVisOnly val="1"/>
    <c:dispBlanksAs val="gap"/>
    <c:showDLblsOverMax val="0"/>
  </c:chart>
  <c:spPr>
    <a:ln>
      <a:solidFill>
        <a:schemeClr val="accent1"/>
      </a:solidFill>
    </a:ln>
  </c:spPr>
  <c:externalData r:id="rId1">
    <c:autoUpdate val="0"/>
  </c:externalData>
  <c:userShapes r:id="rId2"/>
</c:chartSpace>
</file>

<file path=ppt/charts/chart14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vert="horz"/>
          <a:lstStyle/>
          <a:p>
            <a:pPr>
              <a:defRPr/>
            </a:pPr>
            <a:r>
              <a:rPr lang="en-US"/>
              <a:t>7.- Aprobación de Instituciones (Noviembre 2022)</a:t>
            </a:r>
          </a:p>
        </c:rich>
      </c:tx>
      <c:layout/>
      <c:overlay val="0"/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'[Resultados Encuesta Ulagos 18 11 22 (1).xlsx]Resultados Generales'!$B$79</c:f>
              <c:strCache>
                <c:ptCount val="1"/>
                <c:pt idx="0">
                  <c:v>APRUEBA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vert="horz"/>
              <a:lstStyle/>
              <a:p>
                <a:pPr>
                  <a:defRPr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'[Resultados Encuesta Ulagos 18 11 22 (1).xlsx]Resultados Generales'!$A$80:$A$85</c:f>
              <c:strCache>
                <c:ptCount val="6"/>
                <c:pt idx="0">
                  <c:v>Universidad de Los Lagos</c:v>
                </c:pt>
                <c:pt idx="1">
                  <c:v>Universidades Privadas en la región</c:v>
                </c:pt>
                <c:pt idx="2">
                  <c:v>Fuerzas Armadas</c:v>
                </c:pt>
                <c:pt idx="3">
                  <c:v>Policía de Investigaciones</c:v>
                </c:pt>
                <c:pt idx="4">
                  <c:v>Carabineros de Chile</c:v>
                </c:pt>
                <c:pt idx="5">
                  <c:v>Medios de Comunicación Regionales</c:v>
                </c:pt>
              </c:strCache>
            </c:strRef>
          </c:cat>
          <c:val>
            <c:numRef>
              <c:f>'[Resultados Encuesta Ulagos 18 11 22 (1).xlsx]Resultados Generales'!$B$80:$B$85</c:f>
              <c:numCache>
                <c:formatCode>0%</c:formatCode>
                <c:ptCount val="6"/>
                <c:pt idx="0">
                  <c:v>0.62174940898345155</c:v>
                </c:pt>
                <c:pt idx="1">
                  <c:v>0.5721040189125296</c:v>
                </c:pt>
                <c:pt idx="2">
                  <c:v>0.43026004728132389</c:v>
                </c:pt>
                <c:pt idx="3">
                  <c:v>0.40661938534278957</c:v>
                </c:pt>
                <c:pt idx="4">
                  <c:v>0.40661938534278957</c:v>
                </c:pt>
                <c:pt idx="5">
                  <c:v>0.43735224586288418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CA1B-4DFE-9F67-89AD147A2B13}"/>
            </c:ext>
          </c:extLst>
        </c:ser>
        <c:ser>
          <c:idx val="1"/>
          <c:order val="1"/>
          <c:tx>
            <c:strRef>
              <c:f>'[Resultados Encuesta Ulagos 18 11 22 (1).xlsx]Resultados Generales'!$C$79</c:f>
              <c:strCache>
                <c:ptCount val="1"/>
                <c:pt idx="0">
                  <c:v>DESAPRUEBA</c:v>
                </c:pt>
              </c:strCache>
            </c:strRef>
          </c:tx>
          <c:spPr>
            <a:solidFill>
              <a:schemeClr val="accent2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vert="horz"/>
              <a:lstStyle/>
              <a:p>
                <a:pPr>
                  <a:defRPr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'[Resultados Encuesta Ulagos 18 11 22 (1).xlsx]Resultados Generales'!$A$80:$A$85</c:f>
              <c:strCache>
                <c:ptCount val="6"/>
                <c:pt idx="0">
                  <c:v>Universidad de Los Lagos</c:v>
                </c:pt>
                <c:pt idx="1">
                  <c:v>Universidades Privadas en la región</c:v>
                </c:pt>
                <c:pt idx="2">
                  <c:v>Fuerzas Armadas</c:v>
                </c:pt>
                <c:pt idx="3">
                  <c:v>Policía de Investigaciones</c:v>
                </c:pt>
                <c:pt idx="4">
                  <c:v>Carabineros de Chile</c:v>
                </c:pt>
                <c:pt idx="5">
                  <c:v>Medios de Comunicación Regionales</c:v>
                </c:pt>
              </c:strCache>
            </c:strRef>
          </c:cat>
          <c:val>
            <c:numRef>
              <c:f>'[Resultados Encuesta Ulagos 18 11 22 (1).xlsx]Resultados Generales'!$C$80:$C$85</c:f>
              <c:numCache>
                <c:formatCode>0%</c:formatCode>
                <c:ptCount val="6"/>
                <c:pt idx="0">
                  <c:v>9.9290780141843976E-2</c:v>
                </c:pt>
                <c:pt idx="1">
                  <c:v>0.1276595744680851</c:v>
                </c:pt>
                <c:pt idx="2">
                  <c:v>0.27895981087470451</c:v>
                </c:pt>
                <c:pt idx="3">
                  <c:v>0.31914893617021278</c:v>
                </c:pt>
                <c:pt idx="4">
                  <c:v>0.32387706855791965</c:v>
                </c:pt>
                <c:pt idx="5">
                  <c:v>0.29314420803782504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1-CA1B-4DFE-9F67-89AD147A2B13}"/>
            </c:ext>
          </c:extLst>
        </c:ser>
        <c:ser>
          <c:idx val="2"/>
          <c:order val="2"/>
          <c:tx>
            <c:strRef>
              <c:f>'[Resultados Encuesta Ulagos 18 11 22 (1).xlsx]Resultados Generales'!$D$79</c:f>
              <c:strCache>
                <c:ptCount val="1"/>
                <c:pt idx="0">
                  <c:v>NO SABE/ NO RESPONDE</c:v>
                </c:pt>
              </c:strCache>
            </c:strRef>
          </c:tx>
          <c:spPr>
            <a:solidFill>
              <a:schemeClr val="accent3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vert="horz"/>
              <a:lstStyle/>
              <a:p>
                <a:pPr>
                  <a:defRPr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'[Resultados Encuesta Ulagos 18 11 22 (1).xlsx]Resultados Generales'!$A$80:$A$85</c:f>
              <c:strCache>
                <c:ptCount val="6"/>
                <c:pt idx="0">
                  <c:v>Universidad de Los Lagos</c:v>
                </c:pt>
                <c:pt idx="1">
                  <c:v>Universidades Privadas en la región</c:v>
                </c:pt>
                <c:pt idx="2">
                  <c:v>Fuerzas Armadas</c:v>
                </c:pt>
                <c:pt idx="3">
                  <c:v>Policía de Investigaciones</c:v>
                </c:pt>
                <c:pt idx="4">
                  <c:v>Carabineros de Chile</c:v>
                </c:pt>
                <c:pt idx="5">
                  <c:v>Medios de Comunicación Regionales</c:v>
                </c:pt>
              </c:strCache>
            </c:strRef>
          </c:cat>
          <c:val>
            <c:numRef>
              <c:f>'[Resultados Encuesta Ulagos 18 11 22 (1).xlsx]Resultados Generales'!$D$80:$D$85</c:f>
              <c:numCache>
                <c:formatCode>0%</c:formatCode>
                <c:ptCount val="6"/>
                <c:pt idx="0">
                  <c:v>0.27895981087470451</c:v>
                </c:pt>
                <c:pt idx="1">
                  <c:v>0.30023640661938533</c:v>
                </c:pt>
                <c:pt idx="2">
                  <c:v>0.29078014184397161</c:v>
                </c:pt>
                <c:pt idx="3">
                  <c:v>0.27423167848699764</c:v>
                </c:pt>
                <c:pt idx="4">
                  <c:v>0.26950354609929078</c:v>
                </c:pt>
                <c:pt idx="5">
                  <c:v>0.26950354609929078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2-CA1B-4DFE-9F67-89AD147A2B13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182022144"/>
        <c:axId val="36204480"/>
      </c:barChart>
      <c:catAx>
        <c:axId val="182022144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vert="horz"/>
          <a:lstStyle/>
          <a:p>
            <a:pPr>
              <a:defRPr/>
            </a:pPr>
            <a:endParaRPr lang="es-CL"/>
          </a:p>
        </c:txPr>
        <c:crossAx val="36204480"/>
        <c:crosses val="autoZero"/>
        <c:auto val="1"/>
        <c:lblAlgn val="ctr"/>
        <c:lblOffset val="100"/>
        <c:noMultiLvlLbl val="0"/>
      </c:catAx>
      <c:valAx>
        <c:axId val="36204480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vert="horz"/>
          <a:lstStyle/>
          <a:p>
            <a:pPr>
              <a:defRPr/>
            </a:pPr>
            <a:endParaRPr lang="es-CL"/>
          </a:p>
        </c:txPr>
        <c:crossAx val="182022144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layout/>
      <c:overlay val="0"/>
      <c:spPr>
        <a:noFill/>
        <a:ln>
          <a:noFill/>
        </a:ln>
        <a:effectLst/>
      </c:spPr>
      <c:txPr>
        <a:bodyPr rot="0" vert="horz"/>
        <a:lstStyle/>
        <a:p>
          <a:pPr>
            <a:defRPr/>
          </a:pPr>
          <a:endParaRPr lang="es-CL"/>
        </a:p>
      </c:txPr>
    </c:legend>
    <c:plotVisOnly val="1"/>
    <c:dispBlanksAs val="gap"/>
    <c:showDLblsOverMax val="0"/>
  </c:chart>
  <c:spPr>
    <a:solidFill>
      <a:schemeClr val="bg1"/>
    </a:solidFill>
    <a:ln w="9525" cap="flat" cmpd="sng" algn="ctr">
      <a:solidFill>
        <a:schemeClr val="tx1">
          <a:lumMod val="15000"/>
          <a:lumOff val="85000"/>
        </a:schemeClr>
      </a:solidFill>
      <a:round/>
    </a:ln>
    <a:effectLst/>
  </c:spPr>
  <c:txPr>
    <a:bodyPr/>
    <a:lstStyle/>
    <a:p>
      <a:pPr>
        <a:defRPr b="1"/>
      </a:pPr>
      <a:endParaRPr lang="es-CL"/>
    </a:p>
  </c:txPr>
  <c:externalData r:id="rId1">
    <c:autoUpdate val="0"/>
  </c:externalData>
</c:chartSpace>
</file>

<file path=ppt/charts/chart15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0"/>
    <c:plotArea>
      <c:layout>
        <c:manualLayout>
          <c:layoutTarget val="inner"/>
          <c:xMode val="edge"/>
          <c:yMode val="edge"/>
          <c:x val="5.1230806411609792E-2"/>
          <c:y val="0.20826928685196403"/>
          <c:w val="0.90700630710741814"/>
          <c:h val="0.65081409695582926"/>
        </c:manualLayout>
      </c:layout>
      <c:barChart>
        <c:barDir val="col"/>
        <c:grouping val="clustered"/>
        <c:varyColors val="0"/>
        <c:ser>
          <c:idx val="0"/>
          <c:order val="0"/>
          <c:tx>
            <c:strRef>
              <c:f>Hoja1!$L$209</c:f>
              <c:strCache>
                <c:ptCount val="1"/>
                <c:pt idx="0">
                  <c:v>APRUEBA NOVIEMBRE 2022</c:v>
                </c:pt>
              </c:strCache>
            </c:strRef>
          </c:tx>
          <c:invertIfNegative val="0"/>
          <c:dLbls>
            <c:txPr>
              <a:bodyPr/>
              <a:lstStyle/>
              <a:p>
                <a:pPr>
                  <a:defRPr b="1"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Hoja1!$M$208:$R$208</c:f>
              <c:strCache>
                <c:ptCount val="6"/>
                <c:pt idx="0">
                  <c:v>Universidad de Los Lagos</c:v>
                </c:pt>
                <c:pt idx="1">
                  <c:v>Universidades Privadas en la región</c:v>
                </c:pt>
                <c:pt idx="2">
                  <c:v>Fuerzas Armadas</c:v>
                </c:pt>
                <c:pt idx="3">
                  <c:v>Policía de Investigaciones</c:v>
                </c:pt>
                <c:pt idx="4">
                  <c:v>Carabineros de Chile</c:v>
                </c:pt>
                <c:pt idx="5">
                  <c:v>Medios de Comunicación Regionales</c:v>
                </c:pt>
              </c:strCache>
            </c:strRef>
          </c:cat>
          <c:val>
            <c:numRef>
              <c:f>Hoja1!$M$209:$R$209</c:f>
              <c:numCache>
                <c:formatCode>0.0%</c:formatCode>
                <c:ptCount val="6"/>
                <c:pt idx="0" formatCode="0%">
                  <c:v>0.62</c:v>
                </c:pt>
                <c:pt idx="1">
                  <c:v>0.56999999999999995</c:v>
                </c:pt>
                <c:pt idx="2">
                  <c:v>0.43</c:v>
                </c:pt>
                <c:pt idx="3">
                  <c:v>0.41</c:v>
                </c:pt>
                <c:pt idx="4">
                  <c:v>0.41</c:v>
                </c:pt>
                <c:pt idx="5">
                  <c:v>0.44</c:v>
                </c:pt>
              </c:numCache>
            </c:numRef>
          </c:val>
        </c:ser>
        <c:ser>
          <c:idx val="1"/>
          <c:order val="1"/>
          <c:tx>
            <c:strRef>
              <c:f>Hoja1!$L$210</c:f>
              <c:strCache>
                <c:ptCount val="1"/>
                <c:pt idx="0">
                  <c:v>DESAPRUEBA NOV 2022</c:v>
                </c:pt>
              </c:strCache>
            </c:strRef>
          </c:tx>
          <c:invertIfNegative val="0"/>
          <c:dLbls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Hoja1!$M$208:$R$208</c:f>
              <c:strCache>
                <c:ptCount val="6"/>
                <c:pt idx="0">
                  <c:v>Universidad de Los Lagos</c:v>
                </c:pt>
                <c:pt idx="1">
                  <c:v>Universidades Privadas en la región</c:v>
                </c:pt>
                <c:pt idx="2">
                  <c:v>Fuerzas Armadas</c:v>
                </c:pt>
                <c:pt idx="3">
                  <c:v>Policía de Investigaciones</c:v>
                </c:pt>
                <c:pt idx="4">
                  <c:v>Carabineros de Chile</c:v>
                </c:pt>
                <c:pt idx="5">
                  <c:v>Medios de Comunicación Regionales</c:v>
                </c:pt>
              </c:strCache>
            </c:strRef>
          </c:cat>
          <c:val>
            <c:numRef>
              <c:f>Hoja1!$M$210:$R$210</c:f>
              <c:numCache>
                <c:formatCode>0%</c:formatCode>
                <c:ptCount val="6"/>
                <c:pt idx="0">
                  <c:v>0.1</c:v>
                </c:pt>
                <c:pt idx="1">
                  <c:v>0.13</c:v>
                </c:pt>
                <c:pt idx="2">
                  <c:v>0.28000000000000003</c:v>
                </c:pt>
                <c:pt idx="3">
                  <c:v>0.32</c:v>
                </c:pt>
                <c:pt idx="4">
                  <c:v>0.32</c:v>
                </c:pt>
                <c:pt idx="5">
                  <c:v>0.28999999999999998</c:v>
                </c:pt>
              </c:numCache>
            </c:numRef>
          </c:val>
        </c:ser>
        <c:ser>
          <c:idx val="2"/>
          <c:order val="2"/>
          <c:tx>
            <c:strRef>
              <c:f>Hoja1!$L$211</c:f>
              <c:strCache>
                <c:ptCount val="1"/>
                <c:pt idx="0">
                  <c:v>NO SABE/NO RESPONDE NOV 2022</c:v>
                </c:pt>
              </c:strCache>
            </c:strRef>
          </c:tx>
          <c:invertIfNegative val="0"/>
          <c:dLbls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Hoja1!$M$208:$R$208</c:f>
              <c:strCache>
                <c:ptCount val="6"/>
                <c:pt idx="0">
                  <c:v>Universidad de Los Lagos</c:v>
                </c:pt>
                <c:pt idx="1">
                  <c:v>Universidades Privadas en la región</c:v>
                </c:pt>
                <c:pt idx="2">
                  <c:v>Fuerzas Armadas</c:v>
                </c:pt>
                <c:pt idx="3">
                  <c:v>Policía de Investigaciones</c:v>
                </c:pt>
                <c:pt idx="4">
                  <c:v>Carabineros de Chile</c:v>
                </c:pt>
                <c:pt idx="5">
                  <c:v>Medios de Comunicación Regionales</c:v>
                </c:pt>
              </c:strCache>
            </c:strRef>
          </c:cat>
          <c:val>
            <c:numRef>
              <c:f>Hoja1!$M$211:$R$211</c:f>
              <c:numCache>
                <c:formatCode>0%</c:formatCode>
                <c:ptCount val="6"/>
                <c:pt idx="0">
                  <c:v>0.28000000000000003</c:v>
                </c:pt>
                <c:pt idx="1">
                  <c:v>0.3</c:v>
                </c:pt>
                <c:pt idx="2">
                  <c:v>0.28999999999999998</c:v>
                </c:pt>
                <c:pt idx="3">
                  <c:v>0.27</c:v>
                </c:pt>
                <c:pt idx="4">
                  <c:v>0.27</c:v>
                </c:pt>
                <c:pt idx="5">
                  <c:v>0.27</c:v>
                </c:pt>
              </c:numCache>
            </c:numRef>
          </c:val>
        </c:ser>
        <c:ser>
          <c:idx val="3"/>
          <c:order val="3"/>
          <c:tx>
            <c:strRef>
              <c:f>Hoja1!$L$212</c:f>
              <c:strCache>
                <c:ptCount val="1"/>
                <c:pt idx="0">
                  <c:v>APRUEBA MAYO 2022</c:v>
                </c:pt>
              </c:strCache>
            </c:strRef>
          </c:tx>
          <c:invertIfNegative val="0"/>
          <c:dLbls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Hoja1!$M$208:$R$208</c:f>
              <c:strCache>
                <c:ptCount val="6"/>
                <c:pt idx="0">
                  <c:v>Universidad de Los Lagos</c:v>
                </c:pt>
                <c:pt idx="1">
                  <c:v>Universidades Privadas en la región</c:v>
                </c:pt>
                <c:pt idx="2">
                  <c:v>Fuerzas Armadas</c:v>
                </c:pt>
                <c:pt idx="3">
                  <c:v>Policía de Investigaciones</c:v>
                </c:pt>
                <c:pt idx="4">
                  <c:v>Carabineros de Chile</c:v>
                </c:pt>
                <c:pt idx="5">
                  <c:v>Medios de Comunicación Regionales</c:v>
                </c:pt>
              </c:strCache>
            </c:strRef>
          </c:cat>
          <c:val>
            <c:numRef>
              <c:f>Hoja1!$M$212:$R$212</c:f>
              <c:numCache>
                <c:formatCode>0%</c:formatCode>
                <c:ptCount val="6"/>
                <c:pt idx="0">
                  <c:v>0.70801033591731266</c:v>
                </c:pt>
                <c:pt idx="1">
                  <c:v>0.50645994832041341</c:v>
                </c:pt>
                <c:pt idx="2">
                  <c:v>0.49354005167958659</c:v>
                </c:pt>
                <c:pt idx="3">
                  <c:v>0.56072351421188626</c:v>
                </c:pt>
                <c:pt idx="4">
                  <c:v>0.36434108527131781</c:v>
                </c:pt>
                <c:pt idx="5">
                  <c:v>0.49095607235142119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axId val="182023680"/>
        <c:axId val="36206208"/>
      </c:barChart>
      <c:catAx>
        <c:axId val="182023680"/>
        <c:scaling>
          <c:orientation val="minMax"/>
        </c:scaling>
        <c:delete val="0"/>
        <c:axPos val="b"/>
        <c:majorTickMark val="out"/>
        <c:minorTickMark val="none"/>
        <c:tickLblPos val="nextTo"/>
        <c:txPr>
          <a:bodyPr/>
          <a:lstStyle/>
          <a:p>
            <a:pPr>
              <a:defRPr b="1"/>
            </a:pPr>
            <a:endParaRPr lang="es-CL"/>
          </a:p>
        </c:txPr>
        <c:crossAx val="36206208"/>
        <c:crosses val="autoZero"/>
        <c:auto val="1"/>
        <c:lblAlgn val="ctr"/>
        <c:lblOffset val="100"/>
        <c:noMultiLvlLbl val="0"/>
      </c:catAx>
      <c:valAx>
        <c:axId val="36206208"/>
        <c:scaling>
          <c:orientation val="minMax"/>
        </c:scaling>
        <c:delete val="0"/>
        <c:axPos val="l"/>
        <c:majorGridlines/>
        <c:numFmt formatCode="0%" sourceLinked="1"/>
        <c:majorTickMark val="out"/>
        <c:minorTickMark val="none"/>
        <c:tickLblPos val="nextTo"/>
        <c:crossAx val="182023680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0.7320308314941314"/>
          <c:y val="1.2348071875630934E-2"/>
          <c:w val="0.24782751325707644"/>
          <c:h val="0.20607308701796892"/>
        </c:manualLayout>
      </c:layout>
      <c:overlay val="0"/>
    </c:legend>
    <c:plotVisOnly val="1"/>
    <c:dispBlanksAs val="gap"/>
    <c:showDLblsOverMax val="0"/>
  </c:chart>
  <c:spPr>
    <a:ln>
      <a:solidFill>
        <a:schemeClr val="accent1"/>
      </a:solidFill>
    </a:ln>
  </c:spPr>
  <c:externalData r:id="rId1">
    <c:autoUpdate val="0"/>
  </c:externalData>
  <c:userShapes r:id="rId2"/>
</c:chartSpace>
</file>

<file path=ppt/charts/chart16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0"/>
    <c:plotArea>
      <c:layout>
        <c:manualLayout>
          <c:layoutTarget val="inner"/>
          <c:xMode val="edge"/>
          <c:yMode val="edge"/>
          <c:x val="4.3737866100070827E-2"/>
          <c:y val="0.15376276830361288"/>
          <c:w val="0.89459452985043542"/>
          <c:h val="0.59927046257372296"/>
        </c:manualLayout>
      </c:layout>
      <c:barChart>
        <c:barDir val="col"/>
        <c:grouping val="clustered"/>
        <c:varyColors val="0"/>
        <c:ser>
          <c:idx val="0"/>
          <c:order val="0"/>
          <c:invertIfNegative val="0"/>
          <c:dLbls>
            <c:dLbl>
              <c:idx val="4"/>
              <c:layout>
                <c:manualLayout>
                  <c:x val="3.0423280423280376E-2"/>
                  <c:y val="4.5473007674688967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8"/>
              <c:layout>
                <c:manualLayout>
                  <c:x val="3.5714285714285712E-2"/>
                  <c:y val="3.9788881715352845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txPr>
              <a:bodyPr/>
              <a:lstStyle/>
              <a:p>
                <a:pPr>
                  <a:defRPr b="1"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'Resultados Generales'!$B$105:$M$105</c:f>
              <c:strCache>
                <c:ptCount val="12"/>
                <c:pt idx="0">
                  <c:v>a. Promover el mejoramiento de la Educación pública</c:v>
                </c:pt>
                <c:pt idx="1">
                  <c:v>b. Promover la Actividad económica y  el empleo regional</c:v>
                </c:pt>
                <c:pt idx="2">
                  <c:v>c. Fomentar el desarrollo de la Ciencia, Tecnología e Innovación</c:v>
                </c:pt>
                <c:pt idx="3">
                  <c:v>d. Liderar la gestión de los Recursos hídricos </c:v>
                </c:pt>
                <c:pt idx="4">
                  <c:v>e. Promover el cuidado del Medio ambiente y  procurar el desarrollo sustentable</c:v>
                </c:pt>
                <c:pt idx="5">
                  <c:v>f. Diseñar Políticas de Desarrollo Social (Grupos vulnerables, Mujeres, Adultos Mayores, Pueblos Originarios)</c:v>
                </c:pt>
                <c:pt idx="6">
                  <c:v>g. Promover el mejoramiento de la Salud Pública</c:v>
                </c:pt>
                <c:pt idx="7">
                  <c:v>h. Mejorar la Seguridad Pública </c:v>
                </c:pt>
                <c:pt idx="8">
                  <c:v>i. Promover el acceso a Vivienda digna y de calidad  y gestionar el desarrollo urbano</c:v>
                </c:pt>
                <c:pt idx="9">
                  <c:v>j. Mejorar el Transporte Público y Conectividad</c:v>
                </c:pt>
                <c:pt idx="10">
                  <c:v>k. Fomentar el Arte, la cultura y el patrimonio regional</c:v>
                </c:pt>
                <c:pt idx="11">
                  <c:v>l. Promover la Igualdad y equidad de género en la gestión pública en la Región y en la sociedad regional</c:v>
                </c:pt>
              </c:strCache>
            </c:strRef>
          </c:cat>
          <c:val>
            <c:numRef>
              <c:f>'Resultados Generales'!$B$106:$M$106</c:f>
              <c:numCache>
                <c:formatCode>0%</c:formatCode>
                <c:ptCount val="12"/>
                <c:pt idx="0">
                  <c:v>0.51300236406619382</c:v>
                </c:pt>
                <c:pt idx="1">
                  <c:v>0.47044917257683216</c:v>
                </c:pt>
                <c:pt idx="2">
                  <c:v>0.35697399527186763</c:v>
                </c:pt>
                <c:pt idx="3">
                  <c:v>0.33569739952718675</c:v>
                </c:pt>
                <c:pt idx="4">
                  <c:v>0.4657210401891253</c:v>
                </c:pt>
                <c:pt idx="5">
                  <c:v>0.54609929078014185</c:v>
                </c:pt>
                <c:pt idx="6">
                  <c:v>0.5957446808510638</c:v>
                </c:pt>
                <c:pt idx="7">
                  <c:v>0.54373522458628842</c:v>
                </c:pt>
                <c:pt idx="8">
                  <c:v>0.46335697399527187</c:v>
                </c:pt>
                <c:pt idx="9">
                  <c:v>0.33806146572104018</c:v>
                </c:pt>
                <c:pt idx="10">
                  <c:v>0.18912529550827423</c:v>
                </c:pt>
                <c:pt idx="11">
                  <c:v>0.23877068557919623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axId val="182025728"/>
        <c:axId val="181862400"/>
      </c:barChart>
      <c:catAx>
        <c:axId val="182025728"/>
        <c:scaling>
          <c:orientation val="minMax"/>
        </c:scaling>
        <c:delete val="0"/>
        <c:axPos val="b"/>
        <c:majorTickMark val="out"/>
        <c:minorTickMark val="none"/>
        <c:tickLblPos val="nextTo"/>
        <c:txPr>
          <a:bodyPr rot="0"/>
          <a:lstStyle/>
          <a:p>
            <a:pPr>
              <a:defRPr sz="900" b="1"/>
            </a:pPr>
            <a:endParaRPr lang="es-CL"/>
          </a:p>
        </c:txPr>
        <c:crossAx val="181862400"/>
        <c:crosses val="autoZero"/>
        <c:auto val="1"/>
        <c:lblAlgn val="ctr"/>
        <c:lblOffset val="100"/>
        <c:noMultiLvlLbl val="0"/>
      </c:catAx>
      <c:valAx>
        <c:axId val="181862400"/>
        <c:scaling>
          <c:orientation val="minMax"/>
        </c:scaling>
        <c:delete val="0"/>
        <c:axPos val="l"/>
        <c:majorGridlines/>
        <c:numFmt formatCode="0%" sourceLinked="1"/>
        <c:majorTickMark val="out"/>
        <c:minorTickMark val="none"/>
        <c:tickLblPos val="nextTo"/>
        <c:crossAx val="182025728"/>
        <c:crosses val="autoZero"/>
        <c:crossBetween val="between"/>
      </c:valAx>
    </c:plotArea>
    <c:plotVisOnly val="1"/>
    <c:dispBlanksAs val="gap"/>
    <c:showDLblsOverMax val="0"/>
  </c:chart>
  <c:spPr>
    <a:ln>
      <a:solidFill>
        <a:schemeClr val="accent1"/>
      </a:solidFill>
    </a:ln>
  </c:spPr>
  <c:externalData r:id="rId1">
    <c:autoUpdate val="0"/>
  </c:externalData>
  <c:userShapes r:id="rId2"/>
</c:chartSpace>
</file>

<file path=ppt/charts/chart17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vert="horz"/>
          <a:lstStyle/>
          <a:p>
            <a:pPr>
              <a:defRPr sz="1400"/>
            </a:pPr>
            <a:r>
              <a:rPr lang="en-US" sz="1400" dirty="0"/>
              <a:t>9.- ¿CÓMO EVALÚA USTED EL DESEMPEÑO Y LOS APORTES DE LA UNIVERSIDAD DE LOS LAGOS EN EL DEBATE PÚBLICO SOBRE TEMAS DE IMPORTANCIA PARA EL DESARROLLO REGIONAL?</a:t>
            </a:r>
          </a:p>
        </c:rich>
      </c:tx>
      <c:layout/>
      <c:overlay val="0"/>
      <c:spPr>
        <a:noFill/>
        <a:ln>
          <a:noFill/>
        </a:ln>
        <a:effectLst/>
      </c:spPr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vert="horz"/>
              <a:lstStyle/>
              <a:p>
                <a:pPr>
                  <a:defRPr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'[Resultados Encuesta Ulagos 18 11 22 (1).xlsx]Resultados Generales'!$A$93:$D$93</c:f>
              <c:strCache>
                <c:ptCount val="4"/>
                <c:pt idx="0">
                  <c:v>Muy Importante</c:v>
                </c:pt>
                <c:pt idx="1">
                  <c:v>Importante</c:v>
                </c:pt>
                <c:pt idx="2">
                  <c:v>Poco Importante</c:v>
                </c:pt>
                <c:pt idx="3">
                  <c:v>Irrelevante</c:v>
                </c:pt>
              </c:strCache>
            </c:strRef>
          </c:cat>
          <c:val>
            <c:numRef>
              <c:f>'[Resultados Encuesta Ulagos 18 11 22 (1).xlsx]Resultados Generales'!$A$94:$D$94</c:f>
              <c:numCache>
                <c:formatCode>0%</c:formatCode>
                <c:ptCount val="4"/>
                <c:pt idx="0">
                  <c:v>0.23355263157894737</c:v>
                </c:pt>
                <c:pt idx="1">
                  <c:v>0.61842105263157898</c:v>
                </c:pt>
                <c:pt idx="2">
                  <c:v>9.5394736842105268E-2</c:v>
                </c:pt>
                <c:pt idx="3">
                  <c:v>5.2631578947368418E-2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9891-4BC0-AAB3-D017E3B1DDF4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185206272"/>
        <c:axId val="181864704"/>
      </c:barChart>
      <c:catAx>
        <c:axId val="18520627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vert="horz"/>
          <a:lstStyle/>
          <a:p>
            <a:pPr>
              <a:defRPr/>
            </a:pPr>
            <a:endParaRPr lang="es-CL"/>
          </a:p>
        </c:txPr>
        <c:crossAx val="181864704"/>
        <c:crosses val="autoZero"/>
        <c:auto val="1"/>
        <c:lblAlgn val="ctr"/>
        <c:lblOffset val="100"/>
        <c:noMultiLvlLbl val="0"/>
      </c:catAx>
      <c:valAx>
        <c:axId val="181864704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vert="horz"/>
          <a:lstStyle/>
          <a:p>
            <a:pPr>
              <a:defRPr/>
            </a:pPr>
            <a:endParaRPr lang="es-CL"/>
          </a:p>
        </c:txPr>
        <c:crossAx val="185206272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solidFill>
      <a:schemeClr val="bg1"/>
    </a:solidFill>
    <a:ln w="9525" cap="flat" cmpd="sng" algn="ctr">
      <a:solidFill>
        <a:schemeClr val="tx1">
          <a:lumMod val="15000"/>
          <a:lumOff val="85000"/>
        </a:schemeClr>
      </a:solidFill>
      <a:round/>
    </a:ln>
    <a:effectLst/>
  </c:spPr>
  <c:txPr>
    <a:bodyPr/>
    <a:lstStyle/>
    <a:p>
      <a:pPr>
        <a:defRPr b="1"/>
      </a:pPr>
      <a:endParaRPr lang="es-CL"/>
    </a:p>
  </c:txPr>
  <c:externalData r:id="rId1">
    <c:autoUpdate val="0"/>
  </c:externalData>
</c:chartSpace>
</file>

<file path=ppt/charts/chart18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vert="horz"/>
          <a:lstStyle/>
          <a:p>
            <a:pPr>
              <a:defRPr sz="1400"/>
            </a:pPr>
            <a:r>
              <a:rPr lang="en-US" sz="1400" dirty="0"/>
              <a:t>10.- ¿CON CUÁL DE LAS SIGUIENTES FRASES ACERCA DE LA DEMOCRACIA USTED ESTÁ MÁS DE ACUERDO?</a:t>
            </a:r>
          </a:p>
        </c:rich>
      </c:tx>
      <c:layout>
        <c:manualLayout>
          <c:xMode val="edge"/>
          <c:yMode val="edge"/>
          <c:x val="0.14196712032455325"/>
          <c:y val="2.8112449799196786E-2"/>
        </c:manualLayout>
      </c:layout>
      <c:overlay val="0"/>
      <c:spPr>
        <a:noFill/>
        <a:ln>
          <a:noFill/>
        </a:ln>
        <a:effectLst/>
      </c:spPr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vert="horz"/>
              <a:lstStyle/>
              <a:p>
                <a:pPr>
                  <a:defRPr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'[Resultados Encuesta Ulagos 18 11 22 (1).xlsx]Resultados Generales'!$A$97:$D$97</c:f>
              <c:strCache>
                <c:ptCount val="4"/>
                <c:pt idx="0">
                  <c:v>LA DEMOCRACIA ES PREFERIBLE A CUALQUIER OTRA FORMA DE GOBIERNO</c:v>
                </c:pt>
                <c:pt idx="1">
                  <c:v>EN ALGUNAS CIRCUNSTANCIAS UN GOBIERNO AUTORITARIO PUEDE SER PREFERIBLE QUE UNO DEMOCRÁTICO </c:v>
                </c:pt>
                <c:pt idx="2">
                  <c:v>A LA GENTE COMO UNO LE DA LO MISMO UN GOBIERNO DEMOCRÁTICO QUE UNO AUTORITARIO</c:v>
                </c:pt>
                <c:pt idx="3">
                  <c:v>NO SABE/ NO RESPONDE</c:v>
                </c:pt>
              </c:strCache>
            </c:strRef>
          </c:cat>
          <c:val>
            <c:numRef>
              <c:f>'[Resultados Encuesta Ulagos 18 11 22 (1).xlsx]Resultados Generales'!$A$98:$D$98</c:f>
              <c:numCache>
                <c:formatCode>0%</c:formatCode>
                <c:ptCount val="4"/>
                <c:pt idx="0">
                  <c:v>0.51300236406619382</c:v>
                </c:pt>
                <c:pt idx="1">
                  <c:v>0.13238770685579196</c:v>
                </c:pt>
                <c:pt idx="2">
                  <c:v>9.6926713947990545E-2</c:v>
                </c:pt>
                <c:pt idx="3">
                  <c:v>0.25531914893617019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5D71-466E-ACFC-C4835B169B0B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185207808"/>
        <c:axId val="181867008"/>
      </c:barChart>
      <c:catAx>
        <c:axId val="185207808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vert="horz"/>
          <a:lstStyle/>
          <a:p>
            <a:pPr>
              <a:defRPr/>
            </a:pPr>
            <a:endParaRPr lang="es-CL"/>
          </a:p>
        </c:txPr>
        <c:crossAx val="181867008"/>
        <c:crosses val="autoZero"/>
        <c:auto val="1"/>
        <c:lblAlgn val="ctr"/>
        <c:lblOffset val="100"/>
        <c:noMultiLvlLbl val="0"/>
      </c:catAx>
      <c:valAx>
        <c:axId val="181867008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vert="horz"/>
          <a:lstStyle/>
          <a:p>
            <a:pPr>
              <a:defRPr/>
            </a:pPr>
            <a:endParaRPr lang="es-CL"/>
          </a:p>
        </c:txPr>
        <c:crossAx val="185207808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solidFill>
      <a:schemeClr val="bg1"/>
    </a:solidFill>
    <a:ln w="9525" cap="flat" cmpd="sng" algn="ctr">
      <a:solidFill>
        <a:schemeClr val="tx1"/>
      </a:solidFill>
      <a:round/>
    </a:ln>
    <a:effectLst/>
  </c:spPr>
  <c:txPr>
    <a:bodyPr/>
    <a:lstStyle/>
    <a:p>
      <a:pPr>
        <a:defRPr b="1"/>
      </a:pPr>
      <a:endParaRPr lang="es-CL"/>
    </a:p>
  </c:txPr>
  <c:externalData r:id="rId1">
    <c:autoUpdate val="0"/>
  </c:externalData>
</c:chartSpace>
</file>

<file path=ppt/charts/chart19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0"/>
    <c:plotArea>
      <c:layout>
        <c:manualLayout>
          <c:layoutTarget val="inner"/>
          <c:xMode val="edge"/>
          <c:yMode val="edge"/>
          <c:x val="5.4877504402681014E-2"/>
          <c:y val="0.21574237311784308"/>
          <c:w val="0.91192904120793838"/>
          <c:h val="0.44901335712307816"/>
        </c:manualLayout>
      </c:layout>
      <c:barChart>
        <c:barDir val="col"/>
        <c:grouping val="clustered"/>
        <c:varyColors val="0"/>
        <c:ser>
          <c:idx val="0"/>
          <c:order val="0"/>
          <c:tx>
            <c:strRef>
              <c:f>'Resultados Generales'!$A$115</c:f>
              <c:strCache>
                <c:ptCount val="1"/>
              </c:strCache>
            </c:strRef>
          </c:tx>
          <c:invertIfNegative val="0"/>
          <c:cat>
            <c:strRef>
              <c:f>'Resultados Generales'!$B$114:$E$114</c:f>
              <c:strCache>
                <c:ptCount val="4"/>
                <c:pt idx="0">
                  <c:v>a. LA DEMOCRACIA ES PREFERIBLE A CUALQUIER OTRA FORMA DE GOBIERNO</c:v>
                </c:pt>
                <c:pt idx="1">
                  <c:v>b. EN ALGUNAS CIRCUNSTANCIAS UN GOBIERNO AUTORITARIO PUEDE SER PREFERIBLE QUE UNO DEMOCRÁTICO </c:v>
                </c:pt>
                <c:pt idx="2">
                  <c:v>c. A LA GENTE COMO UNO LE DA LO MISMO UN GOBIERNO DEMOCRÁTICO QUE UNO AUTORITARIO</c:v>
                </c:pt>
                <c:pt idx="3">
                  <c:v>d. NO SABE/ NO RESPONDE</c:v>
                </c:pt>
              </c:strCache>
            </c:strRef>
          </c:cat>
          <c:val>
            <c:numRef>
              <c:f>'Resultados Generales'!$B$115:$E$115</c:f>
              <c:numCache>
                <c:formatCode>General</c:formatCode>
                <c:ptCount val="4"/>
              </c:numCache>
            </c:numRef>
          </c:val>
        </c:ser>
        <c:ser>
          <c:idx val="1"/>
          <c:order val="1"/>
          <c:tx>
            <c:strRef>
              <c:f>'Resultados Generales'!$A$116</c:f>
              <c:strCache>
                <c:ptCount val="1"/>
                <c:pt idx="0">
                  <c:v>PROMEDIO MAYO 2022</c:v>
                </c:pt>
              </c:strCache>
            </c:strRef>
          </c:tx>
          <c:invertIfNegative val="0"/>
          <c:dLbls>
            <c:txPr>
              <a:bodyPr/>
              <a:lstStyle/>
              <a:p>
                <a:pPr>
                  <a:defRPr b="1"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'Resultados Generales'!$B$114:$E$114</c:f>
              <c:strCache>
                <c:ptCount val="4"/>
                <c:pt idx="0">
                  <c:v>a. LA DEMOCRACIA ES PREFERIBLE A CUALQUIER OTRA FORMA DE GOBIERNO</c:v>
                </c:pt>
                <c:pt idx="1">
                  <c:v>b. EN ALGUNAS CIRCUNSTANCIAS UN GOBIERNO AUTORITARIO PUEDE SER PREFERIBLE QUE UNO DEMOCRÁTICO </c:v>
                </c:pt>
                <c:pt idx="2">
                  <c:v>c. A LA GENTE COMO UNO LE DA LO MISMO UN GOBIERNO DEMOCRÁTICO QUE UNO AUTORITARIO</c:v>
                </c:pt>
                <c:pt idx="3">
                  <c:v>d. NO SABE/ NO RESPONDE</c:v>
                </c:pt>
              </c:strCache>
            </c:strRef>
          </c:cat>
          <c:val>
            <c:numRef>
              <c:f>'Resultados Generales'!$B$116:$E$116</c:f>
              <c:numCache>
                <c:formatCode>0%</c:formatCode>
                <c:ptCount val="4"/>
                <c:pt idx="0">
                  <c:v>0.72</c:v>
                </c:pt>
                <c:pt idx="1">
                  <c:v>0.1</c:v>
                </c:pt>
                <c:pt idx="2">
                  <c:v>0.04</c:v>
                </c:pt>
                <c:pt idx="3">
                  <c:v>0.13</c:v>
                </c:pt>
              </c:numCache>
            </c:numRef>
          </c:val>
        </c:ser>
        <c:ser>
          <c:idx val="2"/>
          <c:order val="2"/>
          <c:tx>
            <c:strRef>
              <c:f>'Resultados Generales'!$A$117</c:f>
              <c:strCache>
                <c:ptCount val="1"/>
                <c:pt idx="0">
                  <c:v>PROMEDIO NOVIEMBRE 2022</c:v>
                </c:pt>
              </c:strCache>
            </c:strRef>
          </c:tx>
          <c:invertIfNegative val="0"/>
          <c:dLbls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'Resultados Generales'!$B$114:$E$114</c:f>
              <c:strCache>
                <c:ptCount val="4"/>
                <c:pt idx="0">
                  <c:v>a. LA DEMOCRACIA ES PREFERIBLE A CUALQUIER OTRA FORMA DE GOBIERNO</c:v>
                </c:pt>
                <c:pt idx="1">
                  <c:v>b. EN ALGUNAS CIRCUNSTANCIAS UN GOBIERNO AUTORITARIO PUEDE SER PREFERIBLE QUE UNO DEMOCRÁTICO </c:v>
                </c:pt>
                <c:pt idx="2">
                  <c:v>c. A LA GENTE COMO UNO LE DA LO MISMO UN GOBIERNO DEMOCRÁTICO QUE UNO AUTORITARIO</c:v>
                </c:pt>
                <c:pt idx="3">
                  <c:v>d. NO SABE/ NO RESPONDE</c:v>
                </c:pt>
              </c:strCache>
            </c:strRef>
          </c:cat>
          <c:val>
            <c:numRef>
              <c:f>'Resultados Generales'!$B$117:$E$117</c:f>
              <c:numCache>
                <c:formatCode>0%</c:formatCode>
                <c:ptCount val="4"/>
                <c:pt idx="0">
                  <c:v>0.51300236406619382</c:v>
                </c:pt>
                <c:pt idx="1">
                  <c:v>0.13238770685579196</c:v>
                </c:pt>
                <c:pt idx="2">
                  <c:v>9.6926713947990545E-2</c:v>
                </c:pt>
                <c:pt idx="3">
                  <c:v>0.25531914893617019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axId val="181559296"/>
        <c:axId val="181868736"/>
      </c:barChart>
      <c:catAx>
        <c:axId val="181559296"/>
        <c:scaling>
          <c:orientation val="minMax"/>
        </c:scaling>
        <c:delete val="0"/>
        <c:axPos val="b"/>
        <c:majorTickMark val="out"/>
        <c:minorTickMark val="none"/>
        <c:tickLblPos val="nextTo"/>
        <c:txPr>
          <a:bodyPr/>
          <a:lstStyle/>
          <a:p>
            <a:pPr>
              <a:defRPr sz="900" b="1"/>
            </a:pPr>
            <a:endParaRPr lang="es-CL"/>
          </a:p>
        </c:txPr>
        <c:crossAx val="181868736"/>
        <c:crosses val="autoZero"/>
        <c:auto val="1"/>
        <c:lblAlgn val="ctr"/>
        <c:lblOffset val="100"/>
        <c:noMultiLvlLbl val="0"/>
      </c:catAx>
      <c:valAx>
        <c:axId val="181868736"/>
        <c:scaling>
          <c:orientation val="minMax"/>
        </c:scaling>
        <c:delete val="0"/>
        <c:axPos val="l"/>
        <c:majorGridlines/>
        <c:numFmt formatCode="General" sourceLinked="1"/>
        <c:majorTickMark val="out"/>
        <c:minorTickMark val="none"/>
        <c:tickLblPos val="nextTo"/>
        <c:crossAx val="181559296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0.69638710193550668"/>
          <c:y val="0.23564342810287853"/>
          <c:w val="0.26691311642287091"/>
          <c:h val="0.13729570520721615"/>
        </c:manualLayout>
      </c:layout>
      <c:overlay val="0"/>
    </c:legend>
    <c:plotVisOnly val="1"/>
    <c:dispBlanksAs val="gap"/>
    <c:showDLblsOverMax val="0"/>
  </c:chart>
  <c:spPr>
    <a:ln>
      <a:solidFill>
        <a:schemeClr val="accent1"/>
      </a:solidFill>
    </a:ln>
  </c:spPr>
  <c:externalData r:id="rId1">
    <c:autoUpdate val="0"/>
  </c:externalData>
  <c:userShapes r:id="rId2"/>
</c:chartSpace>
</file>

<file path=ppt/charts/chart20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08"/>
    </mc:Choice>
    <mc:Fallback>
      <c:style val="8"/>
    </mc:Fallback>
  </mc:AlternateContent>
  <c:chart>
    <c:autoTitleDeleted val="0"/>
    <c:plotArea>
      <c:layout>
        <c:manualLayout>
          <c:layoutTarget val="inner"/>
          <c:xMode val="edge"/>
          <c:yMode val="edge"/>
          <c:x val="6.639724251336053E-2"/>
          <c:y val="0.13711524687757431"/>
          <c:w val="0.87305155299811232"/>
          <c:h val="0.61310918388609525"/>
        </c:manualLayout>
      </c:layout>
      <c:barChart>
        <c:barDir val="col"/>
        <c:grouping val="clustered"/>
        <c:varyColors val="0"/>
        <c:ser>
          <c:idx val="0"/>
          <c:order val="0"/>
          <c:invertIfNegative val="0"/>
          <c:dLbls>
            <c:txPr>
              <a:bodyPr/>
              <a:lstStyle/>
              <a:p>
                <a:pPr>
                  <a:defRPr b="1"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'Resultados Generales'!$B$104:$H$104</c:f>
              <c:strCache>
                <c:ptCount val="7"/>
                <c:pt idx="0">
                  <c:v>a) Basura</c:v>
                </c:pt>
                <c:pt idx="1">
                  <c:v>b) Cambio Climático</c:v>
                </c:pt>
                <c:pt idx="2">
                  <c:v>c) Contaminación del aire</c:v>
                </c:pt>
                <c:pt idx="3">
                  <c:v>d) Contaminación del agua</c:v>
                </c:pt>
                <c:pt idx="4">
                  <c:v>e) Sequía </c:v>
                </c:pt>
                <c:pt idx="5">
                  <c:v>f) Disminución de áreas verdes</c:v>
                </c:pt>
                <c:pt idx="6">
                  <c:v>g)  Pérdida de biodiversidad (perdida o disminución de especies)</c:v>
                </c:pt>
              </c:strCache>
            </c:strRef>
          </c:cat>
          <c:val>
            <c:numRef>
              <c:f>'Resultados Generales'!$B$105:$H$105</c:f>
              <c:numCache>
                <c:formatCode>0%</c:formatCode>
                <c:ptCount val="7"/>
                <c:pt idx="0">
                  <c:v>0.58392434988179664</c:v>
                </c:pt>
                <c:pt idx="1">
                  <c:v>0.39479905437352247</c:v>
                </c:pt>
                <c:pt idx="2">
                  <c:v>0.44917257683215128</c:v>
                </c:pt>
                <c:pt idx="3">
                  <c:v>0.56264775413711587</c:v>
                </c:pt>
                <c:pt idx="4">
                  <c:v>0.28841607565011823</c:v>
                </c:pt>
                <c:pt idx="5">
                  <c:v>0.24349881796690306</c:v>
                </c:pt>
                <c:pt idx="6">
                  <c:v>0.12293144208037825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axId val="181561856"/>
        <c:axId val="181683328"/>
      </c:barChart>
      <c:catAx>
        <c:axId val="181561856"/>
        <c:scaling>
          <c:orientation val="minMax"/>
        </c:scaling>
        <c:delete val="0"/>
        <c:axPos val="b"/>
        <c:majorTickMark val="out"/>
        <c:minorTickMark val="none"/>
        <c:tickLblPos val="nextTo"/>
        <c:txPr>
          <a:bodyPr rot="0"/>
          <a:lstStyle/>
          <a:p>
            <a:pPr>
              <a:defRPr b="1"/>
            </a:pPr>
            <a:endParaRPr lang="es-CL"/>
          </a:p>
        </c:txPr>
        <c:crossAx val="181683328"/>
        <c:crosses val="autoZero"/>
        <c:auto val="1"/>
        <c:lblAlgn val="ctr"/>
        <c:lblOffset val="100"/>
        <c:noMultiLvlLbl val="0"/>
      </c:catAx>
      <c:valAx>
        <c:axId val="181683328"/>
        <c:scaling>
          <c:orientation val="minMax"/>
        </c:scaling>
        <c:delete val="0"/>
        <c:axPos val="l"/>
        <c:majorGridlines/>
        <c:numFmt formatCode="0%" sourceLinked="1"/>
        <c:majorTickMark val="out"/>
        <c:minorTickMark val="none"/>
        <c:tickLblPos val="nextTo"/>
        <c:crossAx val="181561856"/>
        <c:crosses val="autoZero"/>
        <c:crossBetween val="between"/>
      </c:valAx>
    </c:plotArea>
    <c:plotVisOnly val="1"/>
    <c:dispBlanksAs val="gap"/>
    <c:showDLblsOverMax val="0"/>
  </c:chart>
  <c:spPr>
    <a:ln>
      <a:solidFill>
        <a:schemeClr val="accent1"/>
      </a:solidFill>
    </a:ln>
  </c:spPr>
  <c:externalData r:id="rId1">
    <c:autoUpdate val="0"/>
  </c:externalData>
  <c:userShapes r:id="rId2"/>
</c:chartSpace>
</file>

<file path=ppt/charts/chart2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30"/>
    </mc:Choice>
    <mc:Fallback>
      <c:style val="30"/>
    </mc:Fallback>
  </mc:AlternateContent>
  <c:chart>
    <c:title>
      <c:tx>
        <c:rich>
          <a:bodyPr rot="0" vert="horz"/>
          <a:lstStyle/>
          <a:p>
            <a:pPr>
              <a:defRPr/>
            </a:pPr>
            <a:r>
              <a:rPr lang="en-US"/>
              <a:t>12) ¿Cuáles de los siguientes temas cree usted deben ser prioridad en la Región de Los Lagos para avanzar hacia el desarrollo sostenible?</a:t>
            </a:r>
          </a:p>
        </c:rich>
      </c:tx>
      <c:layout>
        <c:manualLayout>
          <c:xMode val="edge"/>
          <c:yMode val="edge"/>
          <c:x val="0.11478882447578145"/>
          <c:y val="1.9560877013791188E-2"/>
        </c:manualLayout>
      </c:layout>
      <c:overlay val="0"/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invertIfNegative val="0"/>
          <c:dLbls>
            <c:dLbl>
              <c:idx val="4"/>
              <c:layout>
                <c:manualLayout>
                  <c:x val="0"/>
                  <c:y val="8.3832330059105085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txPr>
              <a:bodyPr rot="0" vert="horz"/>
              <a:lstStyle/>
              <a:p>
                <a:pPr>
                  <a:defRPr b="1"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'Resultados Generales'!$B$108:$G$108</c:f>
              <c:strCache>
                <c:ptCount val="6"/>
                <c:pt idx="0">
                  <c:v>a)    Protección de los humedales</c:v>
                </c:pt>
                <c:pt idx="1">
                  <c:v>b)    Desarrollo de energías alternativas</c:v>
                </c:pt>
                <c:pt idx="2">
                  <c:v>c)     Planificación territorial urbana y rural</c:v>
                </c:pt>
                <c:pt idx="3">
                  <c:v>d)    Adaptación y mitigación frente al Cambio Climático</c:v>
                </c:pt>
                <c:pt idx="4">
                  <c:v>e)    Uso sustentable de los recursos naturales </c:v>
                </c:pt>
                <c:pt idx="5">
                  <c:v>f)     Gestión de residuos sólidos (basura)</c:v>
                </c:pt>
              </c:strCache>
            </c:strRef>
          </c:cat>
          <c:val>
            <c:numRef>
              <c:f>'Resultados Generales'!$B$109:$G$109</c:f>
              <c:numCache>
                <c:formatCode>0%</c:formatCode>
                <c:ptCount val="6"/>
                <c:pt idx="0">
                  <c:v>0.32151300236406621</c:v>
                </c:pt>
                <c:pt idx="1">
                  <c:v>0.40661938534278957</c:v>
                </c:pt>
                <c:pt idx="2">
                  <c:v>0.52482269503546097</c:v>
                </c:pt>
                <c:pt idx="3">
                  <c:v>0.51300236406619382</c:v>
                </c:pt>
                <c:pt idx="4">
                  <c:v>0.46808510638297873</c:v>
                </c:pt>
                <c:pt idx="5">
                  <c:v>0.3546099290780142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A846-41C2-90A2-8C40FFF6E815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185312256"/>
        <c:axId val="181685632"/>
      </c:barChart>
      <c:catAx>
        <c:axId val="185312256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txPr>
          <a:bodyPr rot="-60000000" vert="horz"/>
          <a:lstStyle/>
          <a:p>
            <a:pPr>
              <a:defRPr b="1"/>
            </a:pPr>
            <a:endParaRPr lang="es-CL"/>
          </a:p>
        </c:txPr>
        <c:crossAx val="181685632"/>
        <c:crosses val="autoZero"/>
        <c:auto val="1"/>
        <c:lblAlgn val="ctr"/>
        <c:lblOffset val="100"/>
        <c:noMultiLvlLbl val="0"/>
      </c:catAx>
      <c:valAx>
        <c:axId val="181685632"/>
        <c:scaling>
          <c:orientation val="minMax"/>
        </c:scaling>
        <c:delete val="0"/>
        <c:axPos val="l"/>
        <c:majorGridlines/>
        <c:numFmt formatCode="0%" sourceLinked="1"/>
        <c:majorTickMark val="none"/>
        <c:minorTickMark val="none"/>
        <c:tickLblPos val="nextTo"/>
        <c:txPr>
          <a:bodyPr rot="-60000000" vert="horz"/>
          <a:lstStyle/>
          <a:p>
            <a:pPr>
              <a:defRPr/>
            </a:pPr>
            <a:endParaRPr lang="es-CL"/>
          </a:p>
        </c:txPr>
        <c:crossAx val="185312256"/>
        <c:crosses val="autoZero"/>
        <c:crossBetween val="between"/>
      </c:valAx>
    </c:plotArea>
    <c:plotVisOnly val="1"/>
    <c:dispBlanksAs val="gap"/>
    <c:showDLblsOverMax val="0"/>
  </c:chart>
  <c:spPr>
    <a:ln>
      <a:solidFill>
        <a:schemeClr val="accent1"/>
      </a:solidFill>
    </a:ln>
  </c:spPr>
  <c:externalData r:id="rId1">
    <c:autoUpdate val="0"/>
  </c:externalData>
</c:chartSpace>
</file>

<file path=ppt/charts/chart2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31"/>
    </mc:Choice>
    <mc:Fallback>
      <c:style val="31"/>
    </mc:Fallback>
  </mc:AlternateContent>
  <c:chart>
    <c:title>
      <c:tx>
        <c:rich>
          <a:bodyPr rot="0" vert="horz"/>
          <a:lstStyle/>
          <a:p>
            <a:pPr>
              <a:defRPr/>
            </a:pPr>
            <a:r>
              <a:rPr lang="en-US"/>
              <a:t>13) ¿Qué tanto esfuerzo cree que han hecho los siguientes actores en la Región de Los Lagos para avanzar hacia un desarrollo sostenible?</a:t>
            </a:r>
          </a:p>
        </c:rich>
      </c:tx>
      <c:layout/>
      <c:overlay val="0"/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invertIfNegative val="0"/>
          <c:dLbls>
            <c:txPr>
              <a:bodyPr rot="0" vert="horz"/>
              <a:lstStyle/>
              <a:p>
                <a:pPr>
                  <a:defRPr b="1"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 xmlns:c16r2="http://schemas.microsoft.com/office/drawing/2015/06/chart">
              <c:ext xmlns:c15="http://schemas.microsoft.com/office/drawing/2012/chart" uri="{CE6537A1-D6FC-4f65-9D91-7224C49458BB}">
                <c15:layout/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'Resultados Generales'!$B$112:$G$112</c:f>
              <c:strCache>
                <c:ptCount val="6"/>
                <c:pt idx="0">
                  <c:v>a)    Gobierno central</c:v>
                </c:pt>
                <c:pt idx="1">
                  <c:v>b)    Gobierno regional</c:v>
                </c:pt>
                <c:pt idx="2">
                  <c:v>c)     Municipios</c:v>
                </c:pt>
                <c:pt idx="3">
                  <c:v>d)    Empresas</c:v>
                </c:pt>
                <c:pt idx="4">
                  <c:v>e)    Organizaciones de la comunidad y ciudadanas</c:v>
                </c:pt>
                <c:pt idx="5">
                  <c:v>f)    Universidades y centros de investigación</c:v>
                </c:pt>
              </c:strCache>
            </c:strRef>
          </c:cat>
          <c:val>
            <c:numRef>
              <c:f>'Resultados Generales'!$B$113:$G$113</c:f>
              <c:numCache>
                <c:formatCode>0.0</c:formatCode>
                <c:ptCount val="6"/>
                <c:pt idx="0">
                  <c:v>3.6744186046511627</c:v>
                </c:pt>
                <c:pt idx="1">
                  <c:v>4.0262390670553936</c:v>
                </c:pt>
                <c:pt idx="2">
                  <c:v>4.1449275362318838</c:v>
                </c:pt>
                <c:pt idx="3">
                  <c:v>3.8979591836734695</c:v>
                </c:pt>
                <c:pt idx="4">
                  <c:v>4.5058139534883717</c:v>
                </c:pt>
                <c:pt idx="5">
                  <c:v>4.75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672B-47F4-A3A1-DE64C91FE9C1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185313280"/>
        <c:axId val="181687936"/>
      </c:barChart>
      <c:catAx>
        <c:axId val="185313280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txPr>
          <a:bodyPr rot="-60000000" vert="horz"/>
          <a:lstStyle/>
          <a:p>
            <a:pPr>
              <a:defRPr b="1"/>
            </a:pPr>
            <a:endParaRPr lang="es-CL"/>
          </a:p>
        </c:txPr>
        <c:crossAx val="181687936"/>
        <c:crosses val="autoZero"/>
        <c:auto val="1"/>
        <c:lblAlgn val="ctr"/>
        <c:lblOffset val="100"/>
        <c:noMultiLvlLbl val="0"/>
      </c:catAx>
      <c:valAx>
        <c:axId val="181687936"/>
        <c:scaling>
          <c:orientation val="minMax"/>
        </c:scaling>
        <c:delete val="0"/>
        <c:axPos val="l"/>
        <c:majorGridlines/>
        <c:numFmt formatCode="0.0" sourceLinked="1"/>
        <c:majorTickMark val="none"/>
        <c:minorTickMark val="none"/>
        <c:tickLblPos val="nextTo"/>
        <c:txPr>
          <a:bodyPr rot="-60000000" vert="horz"/>
          <a:lstStyle/>
          <a:p>
            <a:pPr>
              <a:defRPr/>
            </a:pPr>
            <a:endParaRPr lang="es-CL"/>
          </a:p>
        </c:txPr>
        <c:crossAx val="185313280"/>
        <c:crosses val="autoZero"/>
        <c:crossBetween val="between"/>
      </c:valAx>
    </c:plotArea>
    <c:plotVisOnly val="1"/>
    <c:dispBlanksAs val="gap"/>
    <c:showDLblsOverMax val="0"/>
  </c:chart>
  <c:spPr>
    <a:ln>
      <a:solidFill>
        <a:schemeClr val="accent1"/>
      </a:solidFill>
    </a:ln>
  </c:spPr>
  <c:externalData r:id="rId1">
    <c:autoUpdate val="0"/>
  </c:externalData>
</c:chartSpace>
</file>

<file path=ppt/charts/chart23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s-CL"/>
  <c:roundedCorners val="0"/>
  <mc:AlternateContent xmlns:mc="http://schemas.openxmlformats.org/markup-compatibility/2006">
    <mc:Choice xmlns:c14="http://schemas.microsoft.com/office/drawing/2007/8/2/chart" Requires="c14">
      <c14:style val="132"/>
    </mc:Choice>
    <mc:Fallback>
      <c:style val="32"/>
    </mc:Fallback>
  </mc:AlternateContent>
  <c:chart>
    <c:autoTitleDeleted val="0"/>
    <c:plotArea>
      <c:layout>
        <c:manualLayout>
          <c:layoutTarget val="inner"/>
          <c:xMode val="edge"/>
          <c:yMode val="edge"/>
          <c:x val="5.2360602964531697E-2"/>
          <c:y val="0.21987349808366055"/>
          <c:w val="0.93043653764193746"/>
          <c:h val="0.63532012066506882"/>
        </c:manualLayout>
      </c:layout>
      <c:barChart>
        <c:barDir val="col"/>
        <c:grouping val="clustered"/>
        <c:varyColors val="0"/>
        <c:ser>
          <c:idx val="0"/>
          <c:order val="0"/>
          <c:invertIfNegative val="0"/>
          <c:dLbls>
            <c:txPr>
              <a:bodyPr/>
              <a:lstStyle/>
              <a:p>
                <a:pPr>
                  <a:defRPr b="1"/>
                </a:pPr>
                <a:endParaRPr lang="es-CL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'Resultados Generales'!$B$134:$I$134</c:f>
              <c:strCache>
                <c:ptCount val="8"/>
                <c:pt idx="0">
                  <c:v>a) Turismo</c:v>
                </c:pt>
                <c:pt idx="1">
                  <c:v>b) Construcción</c:v>
                </c:pt>
                <c:pt idx="2">
                  <c:v>c) Salmonicultura</c:v>
                </c:pt>
                <c:pt idx="3">
                  <c:v>d) Silvicultura (bosques y plantaciones)</c:v>
                </c:pt>
                <c:pt idx="4">
                  <c:v>e) Agricultura</c:v>
                </c:pt>
                <c:pt idx="5">
                  <c:v>f) Ganadería</c:v>
                </c:pt>
                <c:pt idx="6">
                  <c:v>g) Marítimo Portuaria</c:v>
                </c:pt>
                <c:pt idx="7">
                  <c:v>h) Mitilicultura (choritos)</c:v>
                </c:pt>
              </c:strCache>
            </c:strRef>
          </c:cat>
          <c:val>
            <c:numRef>
              <c:f>'Resultados Generales'!$B$135:$I$135</c:f>
              <c:numCache>
                <c:formatCode>0.00</c:formatCode>
                <c:ptCount val="8"/>
                <c:pt idx="0">
                  <c:v>4.4652567975830815</c:v>
                </c:pt>
                <c:pt idx="1">
                  <c:v>4.0443786982248522</c:v>
                </c:pt>
                <c:pt idx="2">
                  <c:v>4.3522388059701491</c:v>
                </c:pt>
                <c:pt idx="3">
                  <c:v>4.3970588235294121</c:v>
                </c:pt>
                <c:pt idx="4">
                  <c:v>4.4323529411764708</c:v>
                </c:pt>
                <c:pt idx="5">
                  <c:v>4.3471810089020773</c:v>
                </c:pt>
                <c:pt idx="6">
                  <c:v>4.3343283582089551</c:v>
                </c:pt>
                <c:pt idx="7">
                  <c:v>4.3403614457831328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axId val="185314816"/>
        <c:axId val="181723136"/>
      </c:barChart>
      <c:catAx>
        <c:axId val="185314816"/>
        <c:scaling>
          <c:orientation val="minMax"/>
        </c:scaling>
        <c:delete val="0"/>
        <c:axPos val="b"/>
        <c:majorTickMark val="out"/>
        <c:minorTickMark val="none"/>
        <c:tickLblPos val="nextTo"/>
        <c:txPr>
          <a:bodyPr/>
          <a:lstStyle/>
          <a:p>
            <a:pPr>
              <a:defRPr b="1"/>
            </a:pPr>
            <a:endParaRPr lang="es-CL"/>
          </a:p>
        </c:txPr>
        <c:crossAx val="181723136"/>
        <c:crosses val="autoZero"/>
        <c:auto val="1"/>
        <c:lblAlgn val="ctr"/>
        <c:lblOffset val="100"/>
        <c:noMultiLvlLbl val="0"/>
      </c:catAx>
      <c:valAx>
        <c:axId val="181723136"/>
        <c:scaling>
          <c:orientation val="minMax"/>
        </c:scaling>
        <c:delete val="0"/>
        <c:axPos val="l"/>
        <c:majorGridlines/>
        <c:numFmt formatCode="0.00" sourceLinked="1"/>
        <c:majorTickMark val="out"/>
        <c:minorTickMark val="none"/>
        <c:tickLblPos val="nextTo"/>
        <c:crossAx val="185314816"/>
        <c:crosses val="autoZero"/>
        <c:crossBetween val="between"/>
      </c:valAx>
    </c:plotArea>
    <c:plotVisOnly val="1"/>
    <c:dispBlanksAs val="gap"/>
    <c:showDLblsOverMax val="0"/>
  </c:chart>
  <c:externalData r:id="rId1">
    <c:autoUpdate val="0"/>
  </c:externalData>
  <c:userShapes r:id="rId2"/>
</c:chartSpace>
</file>

<file path=ppt/drawings/drawing1.xml><?xml version="1.0" encoding="utf-8"?>
<c:userShapes xmlns:c="http://schemas.openxmlformats.org/drawingml/2006/chart">
  <cdr:relSizeAnchor xmlns:cdr="http://schemas.openxmlformats.org/drawingml/2006/chartDrawing">
    <cdr:from>
      <cdr:x>0.04992</cdr:x>
      <cdr:y>0.04743</cdr:y>
    </cdr:from>
    <cdr:to>
      <cdr:x>0.97907</cdr:x>
      <cdr:y>0.21871</cdr:y>
    </cdr:to>
    <cdr:sp macro="" textlink="">
      <cdr:nvSpPr>
        <cdr:cNvPr id="2" name="1 CuadroTexto"/>
        <cdr:cNvSpPr txBox="1"/>
      </cdr:nvSpPr>
      <cdr:spPr>
        <a:xfrm xmlns:a="http://schemas.openxmlformats.org/drawingml/2006/main">
          <a:off x="337456" y="195941"/>
          <a:ext cx="6281057" cy="707572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pPr algn="l" rtl="0"/>
          <a:r>
            <a:rPr lang="en-US" sz="1400" b="1" i="0" baseline="0" dirty="0">
              <a:effectLst/>
            </a:rPr>
            <a:t>1.  Pensando en la fuerte crisis social y política que abrió paso al proceso constituyente, pero con</a:t>
          </a:r>
        </a:p>
        <a:p xmlns:a="http://schemas.openxmlformats.org/drawingml/2006/main">
          <a:pPr algn="l" rtl="0"/>
          <a:r>
            <a:rPr lang="en-US" sz="1400" b="1" i="0" baseline="0" dirty="0">
              <a:effectLst/>
            </a:rPr>
            <a:t> una propuesta de la Convención que fue rechazada. </a:t>
          </a:r>
        </a:p>
        <a:p xmlns:a="http://schemas.openxmlformats.org/drawingml/2006/main">
          <a:pPr algn="l" rtl="0"/>
          <a:r>
            <a:rPr lang="en-US" sz="1400" b="1" i="0" baseline="0" dirty="0">
              <a:effectLst/>
            </a:rPr>
            <a:t>¿Cuál de las siguientes alternativas representa mejor lo que Ud. piensa al respecto?</a:t>
          </a:r>
          <a:endParaRPr lang="es-CL" sz="1400" dirty="0">
            <a:effectLst/>
          </a:endParaRPr>
        </a:p>
      </cdr:txBody>
    </cdr:sp>
  </cdr:relSizeAnchor>
</c:userShapes>
</file>

<file path=ppt/drawings/drawing2.xml><?xml version="1.0" encoding="utf-8"?>
<c:userShapes xmlns:c="http://schemas.openxmlformats.org/drawingml/2006/chart">
  <cdr:relSizeAnchor xmlns:cdr="http://schemas.openxmlformats.org/drawingml/2006/chartDrawing">
    <cdr:from>
      <cdr:x>0.11619</cdr:x>
      <cdr:y>0.03321</cdr:y>
    </cdr:from>
    <cdr:to>
      <cdr:x>0.75031</cdr:x>
      <cdr:y>0.10701</cdr:y>
    </cdr:to>
    <cdr:sp macro="" textlink="">
      <cdr:nvSpPr>
        <cdr:cNvPr id="2" name="1 CuadroTexto"/>
        <cdr:cNvSpPr txBox="1"/>
      </cdr:nvSpPr>
      <cdr:spPr>
        <a:xfrm xmlns:a="http://schemas.openxmlformats.org/drawingml/2006/main">
          <a:off x="1023257" y="146958"/>
          <a:ext cx="5584372" cy="326571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pPr marL="0" marR="0" indent="0" defTabSz="914400" rtl="0" eaLnBrk="1" fontAlgn="auto" latinLnBrk="0" hangingPunct="1">
            <a:lnSpc>
              <a:spcPct val="100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sz="1200" b="1" i="0" baseline="0">
              <a:effectLst/>
              <a:latin typeface="+mn-lt"/>
              <a:ea typeface="+mn-ea"/>
              <a:cs typeface="+mn-cs"/>
            </a:rPr>
            <a:t>Comparativa: ¿QUÉ NOTA LE PONDRÍA USTED A ESTA REGIÓN EN MATERIA DE:</a:t>
          </a:r>
          <a:endParaRPr lang="es-CL" sz="1200">
            <a:effectLst/>
          </a:endParaRPr>
        </a:p>
        <a:p xmlns:a="http://schemas.openxmlformats.org/drawingml/2006/main">
          <a:endParaRPr lang="es-CL" sz="1200"/>
        </a:p>
      </cdr:txBody>
    </cdr:sp>
  </cdr:relSizeAnchor>
</c:userShapes>
</file>

<file path=ppt/drawings/drawing3.xml><?xml version="1.0" encoding="utf-8"?>
<c:userShapes xmlns:c="http://schemas.openxmlformats.org/drawingml/2006/chart">
  <cdr:relSizeAnchor xmlns:cdr="http://schemas.openxmlformats.org/drawingml/2006/chartDrawing">
    <cdr:from>
      <cdr:x>0.19135</cdr:x>
      <cdr:y>0.06159</cdr:y>
    </cdr:from>
    <cdr:to>
      <cdr:x>0.28216</cdr:x>
      <cdr:y>0.19773</cdr:y>
    </cdr:to>
    <cdr:sp macro="" textlink="">
      <cdr:nvSpPr>
        <cdr:cNvPr id="2" name="1 CuadroTexto"/>
        <cdr:cNvSpPr txBox="1"/>
      </cdr:nvSpPr>
      <cdr:spPr>
        <a:xfrm xmlns:a="http://schemas.openxmlformats.org/drawingml/2006/main">
          <a:off x="1926772" y="413658"/>
          <a:ext cx="914400" cy="914400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endParaRPr lang="es-CL" sz="1100"/>
        </a:p>
      </cdr:txBody>
    </cdr:sp>
  </cdr:relSizeAnchor>
  <cdr:relSizeAnchor xmlns:cdr="http://schemas.openxmlformats.org/drawingml/2006/chartDrawing">
    <cdr:from>
      <cdr:x>0.04732</cdr:x>
      <cdr:y>0.01026</cdr:y>
    </cdr:from>
    <cdr:to>
      <cdr:x>0.7904</cdr:x>
      <cdr:y>0.11426</cdr:y>
    </cdr:to>
    <cdr:sp macro="" textlink="">
      <cdr:nvSpPr>
        <cdr:cNvPr id="3" name="2 CuadroTexto"/>
        <cdr:cNvSpPr txBox="1"/>
      </cdr:nvSpPr>
      <cdr:spPr>
        <a:xfrm xmlns:a="http://schemas.openxmlformats.org/drawingml/2006/main">
          <a:off x="396907" y="68943"/>
          <a:ext cx="6232494" cy="698500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r>
            <a:rPr lang="es-CL" sz="1600" b="1" dirty="0"/>
            <a:t>7.- ¿Ud. aprueba o desaprueba la gestión de las siguientes autoridades</a:t>
          </a:r>
          <a:r>
            <a:rPr lang="es-CL" sz="1600" b="1" dirty="0" smtClean="0"/>
            <a:t>?</a:t>
          </a:r>
        </a:p>
        <a:p xmlns:a="http://schemas.openxmlformats.org/drawingml/2006/main">
          <a:r>
            <a:rPr lang="es-CL" sz="1600" b="1" dirty="0"/>
            <a:t> </a:t>
          </a:r>
          <a:r>
            <a:rPr lang="es-CL" sz="1600" b="1" dirty="0" smtClean="0"/>
            <a:t>      (Noviembre 2022)</a:t>
          </a:r>
        </a:p>
        <a:p xmlns:a="http://schemas.openxmlformats.org/drawingml/2006/main">
          <a:endParaRPr lang="es-CL" sz="1600" b="1" dirty="0"/>
        </a:p>
      </cdr:txBody>
    </cdr:sp>
  </cdr:relSizeAnchor>
</c:userShapes>
</file>

<file path=ppt/drawings/drawing4.xml><?xml version="1.0" encoding="utf-8"?>
<c:userShapes xmlns:c="http://schemas.openxmlformats.org/drawingml/2006/chart">
  <cdr:relSizeAnchor xmlns:cdr="http://schemas.openxmlformats.org/drawingml/2006/chartDrawing">
    <cdr:from>
      <cdr:x>0.0489</cdr:x>
      <cdr:y>0.00818</cdr:y>
    </cdr:from>
    <cdr:to>
      <cdr:x>0.67385</cdr:x>
      <cdr:y>0.11588</cdr:y>
    </cdr:to>
    <cdr:sp macro="" textlink="">
      <cdr:nvSpPr>
        <cdr:cNvPr id="2" name="1 CuadroTexto"/>
        <cdr:cNvSpPr txBox="1"/>
      </cdr:nvSpPr>
      <cdr:spPr>
        <a:xfrm xmlns:a="http://schemas.openxmlformats.org/drawingml/2006/main">
          <a:off x="481298" y="43543"/>
          <a:ext cx="6151071" cy="573314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r>
            <a:rPr lang="en-US" sz="1400" b="1" dirty="0" smtClean="0"/>
            <a:t>Comparativa: </a:t>
          </a:r>
          <a:r>
            <a:rPr lang="en-US" sz="1400" b="1" dirty="0" smtClean="0">
              <a:effectLst/>
            </a:rPr>
            <a:t>¿Ud</a:t>
          </a:r>
          <a:r>
            <a:rPr lang="en-US" sz="1400" b="1" dirty="0">
              <a:effectLst/>
            </a:rPr>
            <a:t>. aprueba o desaprueba la gestión de </a:t>
          </a:r>
          <a:endParaRPr lang="en-US" sz="1400" b="1" dirty="0" smtClean="0">
            <a:effectLst/>
          </a:endParaRPr>
        </a:p>
        <a:p xmlns:a="http://schemas.openxmlformats.org/drawingml/2006/main">
          <a:r>
            <a:rPr lang="en-US" sz="1400" b="1" dirty="0" smtClean="0">
              <a:effectLst/>
            </a:rPr>
            <a:t>las </a:t>
          </a:r>
          <a:r>
            <a:rPr lang="en-US" sz="1400" b="1" dirty="0">
              <a:effectLst/>
            </a:rPr>
            <a:t>siguientes </a:t>
          </a:r>
          <a:r>
            <a:rPr lang="en-US" sz="1400" b="1" dirty="0" smtClean="0">
              <a:effectLst/>
            </a:rPr>
            <a:t>autoridades: </a:t>
          </a:r>
          <a:endParaRPr lang="es-CL" sz="1400" b="1" dirty="0"/>
        </a:p>
      </cdr:txBody>
    </cdr:sp>
  </cdr:relSizeAnchor>
</c:userShapes>
</file>

<file path=ppt/drawings/drawing5.xml><?xml version="1.0" encoding="utf-8"?>
<c:userShapes xmlns:c="http://schemas.openxmlformats.org/drawingml/2006/chart">
  <cdr:relSizeAnchor xmlns:cdr="http://schemas.openxmlformats.org/drawingml/2006/chartDrawing">
    <cdr:from>
      <cdr:x>0.14077</cdr:x>
      <cdr:y>0.06593</cdr:y>
    </cdr:from>
    <cdr:to>
      <cdr:x>0.38513</cdr:x>
      <cdr:y>0.17094</cdr:y>
    </cdr:to>
    <cdr:sp macro="" textlink="">
      <cdr:nvSpPr>
        <cdr:cNvPr id="2" name="1 CuadroTexto"/>
        <cdr:cNvSpPr txBox="1"/>
      </cdr:nvSpPr>
      <cdr:spPr>
        <a:xfrm xmlns:a="http://schemas.openxmlformats.org/drawingml/2006/main">
          <a:off x="1153887" y="293914"/>
          <a:ext cx="2002971" cy="468086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r>
            <a:rPr lang="es-CL" sz="1800" b="1" dirty="0" smtClean="0"/>
            <a:t>Comparativa:</a:t>
          </a:r>
          <a:endParaRPr lang="es-CL" sz="1800" b="1" dirty="0"/>
        </a:p>
      </cdr:txBody>
    </cdr:sp>
  </cdr:relSizeAnchor>
</c:userShapes>
</file>

<file path=ppt/drawings/drawing6.xml><?xml version="1.0" encoding="utf-8"?>
<c:userShapes xmlns:c="http://schemas.openxmlformats.org/drawingml/2006/chart">
  <cdr:relSizeAnchor xmlns:cdr="http://schemas.openxmlformats.org/drawingml/2006/chartDrawing">
    <cdr:from>
      <cdr:x>0.11338</cdr:x>
      <cdr:y>0.03654</cdr:y>
    </cdr:from>
    <cdr:to>
      <cdr:x>0.80612</cdr:x>
      <cdr:y>0.10962</cdr:y>
    </cdr:to>
    <cdr:sp macro="" textlink="">
      <cdr:nvSpPr>
        <cdr:cNvPr id="2" name="1 CuadroTexto"/>
        <cdr:cNvSpPr txBox="1"/>
      </cdr:nvSpPr>
      <cdr:spPr>
        <a:xfrm xmlns:a="http://schemas.openxmlformats.org/drawingml/2006/main">
          <a:off x="1088569" y="163285"/>
          <a:ext cx="6651171" cy="326572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r>
            <a:rPr lang="en-US" sz="1200" b="1" dirty="0">
              <a:effectLst/>
            </a:rPr>
            <a:t>8.- ¿Cuáles son sus principales prioridades que le gustaría se incorporaran en la gestión del Gobernador Regional?</a:t>
          </a:r>
          <a:endParaRPr lang="es-CL" sz="1200" b="1" dirty="0"/>
        </a:p>
      </cdr:txBody>
    </cdr:sp>
  </cdr:relSizeAnchor>
  <cdr:relSizeAnchor xmlns:cdr="http://schemas.openxmlformats.org/drawingml/2006/chartDrawing">
    <cdr:from>
      <cdr:x>0.03515</cdr:x>
      <cdr:y>0.25335</cdr:y>
    </cdr:from>
    <cdr:to>
      <cdr:x>1</cdr:x>
      <cdr:y>0.25335</cdr:y>
    </cdr:to>
    <cdr:cxnSp macro="">
      <cdr:nvCxnSpPr>
        <cdr:cNvPr id="4" name="3 Conector recto"/>
        <cdr:cNvCxnSpPr/>
      </cdr:nvCxnSpPr>
      <cdr:spPr>
        <a:xfrm xmlns:a="http://schemas.openxmlformats.org/drawingml/2006/main">
          <a:off x="348342" y="1132114"/>
          <a:ext cx="9263743" cy="0"/>
        </a:xfrm>
        <a:prstGeom xmlns:a="http://schemas.openxmlformats.org/drawingml/2006/main" prst="line">
          <a:avLst/>
        </a:prstGeom>
        <a:ln xmlns:a="http://schemas.openxmlformats.org/drawingml/2006/main" w="57150"/>
      </cdr:spPr>
      <cdr:style>
        <a:lnRef xmlns:a="http://schemas.openxmlformats.org/drawingml/2006/main" idx="3">
          <a:schemeClr val="accent2"/>
        </a:lnRef>
        <a:fillRef xmlns:a="http://schemas.openxmlformats.org/drawingml/2006/main" idx="0">
          <a:schemeClr val="accent2"/>
        </a:fillRef>
        <a:effectRef xmlns:a="http://schemas.openxmlformats.org/drawingml/2006/main" idx="2">
          <a:schemeClr val="accent2"/>
        </a:effectRef>
        <a:fontRef xmlns:a="http://schemas.openxmlformats.org/drawingml/2006/main" idx="minor">
          <a:schemeClr val="tx1"/>
        </a:fontRef>
      </cdr:style>
    </cdr:cxnSp>
  </cdr:relSizeAnchor>
</c:userShapes>
</file>

<file path=ppt/drawings/drawing7.xml><?xml version="1.0" encoding="utf-8"?>
<c:userShapes xmlns:c="http://schemas.openxmlformats.org/drawingml/2006/chart">
  <cdr:relSizeAnchor xmlns:cdr="http://schemas.openxmlformats.org/drawingml/2006/chartDrawing">
    <cdr:from>
      <cdr:x>0.1457</cdr:x>
      <cdr:y>0.08843</cdr:y>
    </cdr:from>
    <cdr:to>
      <cdr:x>0.28477</cdr:x>
      <cdr:y>0.30689</cdr:y>
    </cdr:to>
    <cdr:sp macro="" textlink="">
      <cdr:nvSpPr>
        <cdr:cNvPr id="2" name="1 CuadroTexto"/>
        <cdr:cNvSpPr txBox="1"/>
      </cdr:nvSpPr>
      <cdr:spPr>
        <a:xfrm xmlns:a="http://schemas.openxmlformats.org/drawingml/2006/main">
          <a:off x="957943" y="370115"/>
          <a:ext cx="914400" cy="914400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endParaRPr lang="es-CL" sz="1100"/>
        </a:p>
      </cdr:txBody>
    </cdr:sp>
  </cdr:relSizeAnchor>
  <cdr:relSizeAnchor xmlns:cdr="http://schemas.openxmlformats.org/drawingml/2006/chartDrawing">
    <cdr:from>
      <cdr:x>0.05464</cdr:x>
      <cdr:y>0.02601</cdr:y>
    </cdr:from>
    <cdr:to>
      <cdr:x>0.97517</cdr:x>
      <cdr:y>0.15605</cdr:y>
    </cdr:to>
    <cdr:sp macro="" textlink="">
      <cdr:nvSpPr>
        <cdr:cNvPr id="3" name="2 CuadroTexto"/>
        <cdr:cNvSpPr txBox="1"/>
      </cdr:nvSpPr>
      <cdr:spPr>
        <a:xfrm xmlns:a="http://schemas.openxmlformats.org/drawingml/2006/main">
          <a:off x="359228" y="108857"/>
          <a:ext cx="6052458" cy="544286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pPr marL="0" marR="0" indent="0" defTabSz="914400" rtl="0" eaLnBrk="1" fontAlgn="auto" latinLnBrk="0" hangingPunct="1">
            <a:lnSpc>
              <a:spcPct val="100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sz="1400" b="1" dirty="0" smtClean="0"/>
            <a:t>Comparativa</a:t>
          </a:r>
          <a:r>
            <a:rPr lang="en-US" sz="1200" b="1" dirty="0"/>
            <a:t>:</a:t>
          </a:r>
          <a:endParaRPr lang="es-CL" sz="1200" b="1" dirty="0"/>
        </a:p>
      </cdr:txBody>
    </cdr:sp>
  </cdr:relSizeAnchor>
</c:userShapes>
</file>

<file path=ppt/drawings/drawing8.xml><?xml version="1.0" encoding="utf-8"?>
<c:userShapes xmlns:c="http://schemas.openxmlformats.org/drawingml/2006/chart">
  <cdr:relSizeAnchor xmlns:cdr="http://schemas.openxmlformats.org/drawingml/2006/chartDrawing">
    <cdr:from>
      <cdr:x>0.04565</cdr:x>
      <cdr:y>0.0122</cdr:y>
    </cdr:from>
    <cdr:to>
      <cdr:x>0.91441</cdr:x>
      <cdr:y>0.11179</cdr:y>
    </cdr:to>
    <cdr:sp macro="" textlink="">
      <cdr:nvSpPr>
        <cdr:cNvPr id="2" name="1 CuadroTexto"/>
        <cdr:cNvSpPr txBox="1"/>
      </cdr:nvSpPr>
      <cdr:spPr>
        <a:xfrm xmlns:a="http://schemas.openxmlformats.org/drawingml/2006/main">
          <a:off x="348344" y="65314"/>
          <a:ext cx="6629400" cy="533401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r>
            <a:rPr lang="es-CL" sz="1400" b="1"/>
            <a:t>11. Según su percepción ¿Cuáles de los siguientes problemas ambientales</a:t>
          </a:r>
        </a:p>
        <a:p xmlns:a="http://schemas.openxmlformats.org/drawingml/2006/main">
          <a:r>
            <a:rPr lang="es-CL" sz="1400" b="1"/>
            <a:t> cree que son los que más afectan al desarrollo sostenible de la Región de Los Lagos?</a:t>
          </a:r>
        </a:p>
      </cdr:txBody>
    </cdr:sp>
  </cdr:relSizeAnchor>
</c:userShapes>
</file>

<file path=ppt/drawings/drawing9.xml><?xml version="1.0" encoding="utf-8"?>
<c:userShapes xmlns:c="http://schemas.openxmlformats.org/drawingml/2006/chart">
  <cdr:relSizeAnchor xmlns:cdr="http://schemas.openxmlformats.org/drawingml/2006/chartDrawing">
    <cdr:from>
      <cdr:x>0.19303</cdr:x>
      <cdr:y>0.03513</cdr:y>
    </cdr:from>
    <cdr:to>
      <cdr:x>0.90617</cdr:x>
      <cdr:y>0.18068</cdr:y>
    </cdr:to>
    <cdr:sp macro="" textlink="">
      <cdr:nvSpPr>
        <cdr:cNvPr id="2" name="1 CuadroTexto"/>
        <cdr:cNvSpPr txBox="1"/>
      </cdr:nvSpPr>
      <cdr:spPr>
        <a:xfrm xmlns:a="http://schemas.openxmlformats.org/drawingml/2006/main">
          <a:off x="1567543" y="152400"/>
          <a:ext cx="5791200" cy="631371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none" rtlCol="0"/>
        <a:lstStyle xmlns:a="http://schemas.openxmlformats.org/drawingml/2006/main"/>
        <a:p xmlns:a="http://schemas.openxmlformats.org/drawingml/2006/main">
          <a:r>
            <a:rPr lang="es-CL" sz="1400" b="1" dirty="0">
              <a:effectLst/>
              <a:latin typeface="+mn-lt"/>
              <a:ea typeface="+mn-ea"/>
              <a:cs typeface="+mn-cs"/>
            </a:rPr>
            <a:t>14.- ¿Cuál de los siguientes sectores productivos cree  que es el que más </a:t>
          </a:r>
          <a:endParaRPr lang="es-CL" sz="1400" b="1" dirty="0">
            <a:effectLst/>
          </a:endParaRPr>
        </a:p>
        <a:p xmlns:a="http://schemas.openxmlformats.org/drawingml/2006/main">
          <a:r>
            <a:rPr lang="es-CL" sz="1400" b="1" dirty="0">
              <a:effectLst/>
              <a:latin typeface="+mn-lt"/>
              <a:ea typeface="+mn-ea"/>
              <a:cs typeface="+mn-cs"/>
            </a:rPr>
            <a:t>ha aportado al desarrollo sostenible de la Región de Los Lagos?</a:t>
          </a:r>
          <a:endParaRPr lang="es-CL" sz="1400" b="1" dirty="0">
            <a:effectLst/>
          </a:endParaRPr>
        </a:p>
        <a:p xmlns:a="http://schemas.openxmlformats.org/drawingml/2006/main">
          <a:endParaRPr lang="es-CL" sz="1400" b="1" dirty="0"/>
        </a:p>
      </cdr:txBody>
    </cdr:sp>
  </cdr:relSizeAnchor>
</c:userShape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encabezado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s-CL"/>
          </a:p>
        </p:txBody>
      </p:sp>
      <p:sp>
        <p:nvSpPr>
          <p:cNvPr id="3" name="2 Marcador de fecha"/>
          <p:cNvSpPr>
            <a:spLocks noGrp="1"/>
          </p:cNvSpPr>
          <p:nvPr>
            <p:ph type="dt" idx="1"/>
          </p:nvPr>
        </p:nvSpPr>
        <p:spPr>
          <a:xfrm>
            <a:off x="5180013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16FE96B-6A5B-45AF-A53A-19179F49E897}" type="datetimeFigureOut">
              <a:rPr lang="es-CL" smtClean="0"/>
              <a:t>07-12-2022</a:t>
            </a:fld>
            <a:endParaRPr lang="es-CL"/>
          </a:p>
        </p:txBody>
      </p:sp>
      <p:sp>
        <p:nvSpPr>
          <p:cNvPr id="4" name="3 Marcador de imagen de diapositiva"/>
          <p:cNvSpPr>
            <a:spLocks noGrp="1" noRot="1" noChangeAspect="1"/>
          </p:cNvSpPr>
          <p:nvPr>
            <p:ph type="sldImg" idx="2"/>
          </p:nvPr>
        </p:nvSpPr>
        <p:spPr>
          <a:xfrm>
            <a:off x="2908300" y="514350"/>
            <a:ext cx="3327400" cy="25717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s-CL"/>
          </a:p>
        </p:txBody>
      </p:sp>
      <p:sp>
        <p:nvSpPr>
          <p:cNvPr id="5" name="4 Marcador de notas"/>
          <p:cNvSpPr>
            <a:spLocks noGrp="1"/>
          </p:cNvSpPr>
          <p:nvPr>
            <p:ph type="body" sz="quarter" idx="3"/>
          </p:nvPr>
        </p:nvSpPr>
        <p:spPr>
          <a:xfrm>
            <a:off x="914400" y="3257550"/>
            <a:ext cx="7315200" cy="30861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L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4"/>
          </p:nvPr>
        </p:nvSpPr>
        <p:spPr>
          <a:xfrm>
            <a:off x="0" y="6513513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s-CL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5"/>
          </p:nvPr>
        </p:nvSpPr>
        <p:spPr>
          <a:xfrm>
            <a:off x="5180013" y="6513513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4B9D9E1-F740-4FBE-AB0F-CC219F4D0D36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25057719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54380" y="1272011"/>
            <a:ext cx="8549640" cy="2705947"/>
          </a:xfrm>
        </p:spPr>
        <p:txBody>
          <a:bodyPr anchor="b"/>
          <a:lstStyle>
            <a:lvl1pPr algn="ctr">
              <a:defRPr sz="6600"/>
            </a:lvl1pPr>
          </a:lstStyle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57300" y="4082310"/>
            <a:ext cx="7543800" cy="1876530"/>
          </a:xfrm>
        </p:spPr>
        <p:txBody>
          <a:bodyPr/>
          <a:lstStyle>
            <a:lvl1pPr marL="0" indent="0" algn="ctr">
              <a:buNone/>
              <a:defRPr sz="2640"/>
            </a:lvl1pPr>
            <a:lvl2pPr marL="502920" indent="0" algn="ctr">
              <a:buNone/>
              <a:defRPr sz="2200"/>
            </a:lvl2pPr>
            <a:lvl3pPr marL="1005840" indent="0" algn="ctr">
              <a:buNone/>
              <a:defRPr sz="1980"/>
            </a:lvl3pPr>
            <a:lvl4pPr marL="1508760" indent="0" algn="ctr">
              <a:buNone/>
              <a:defRPr sz="1760"/>
            </a:lvl4pPr>
            <a:lvl5pPr marL="2011680" indent="0" algn="ctr">
              <a:buNone/>
              <a:defRPr sz="1760"/>
            </a:lvl5pPr>
            <a:lvl6pPr marL="2514600" indent="0" algn="ctr">
              <a:buNone/>
              <a:defRPr sz="1760"/>
            </a:lvl6pPr>
            <a:lvl7pPr marL="3017520" indent="0" algn="ctr">
              <a:buNone/>
              <a:defRPr sz="1760"/>
            </a:lvl7pPr>
            <a:lvl8pPr marL="3520440" indent="0" algn="ctr">
              <a:buNone/>
              <a:defRPr sz="1760"/>
            </a:lvl8pPr>
            <a:lvl9pPr marL="4023360" indent="0" algn="ctr">
              <a:buNone/>
              <a:defRPr sz="1760"/>
            </a:lvl9pPr>
          </a:lstStyle>
          <a:p>
            <a:r>
              <a:rPr lang="es-ES"/>
              <a:t>Haga clic para modificar el estilo de subtítulo del patrón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474CA1-EEAA-4A7F-B2D2-BC7079CBFE7D}" type="datetimeFigureOut">
              <a:rPr lang="es-CL" smtClean="0"/>
              <a:t>07-12-2022</a:t>
            </a:fld>
            <a:endParaRPr lang="es-C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21A7F7-6FB1-4145-BBCD-08E2558BF605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9437654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474CA1-EEAA-4A7F-B2D2-BC7079CBFE7D}" type="datetimeFigureOut">
              <a:rPr lang="es-CL" smtClean="0"/>
              <a:t>07-12-2022</a:t>
            </a:fld>
            <a:endParaRPr lang="es-C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21A7F7-6FB1-4145-BBCD-08E2558BF605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336116232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6277" y="1937705"/>
            <a:ext cx="8675370" cy="3233102"/>
          </a:xfrm>
        </p:spPr>
        <p:txBody>
          <a:bodyPr anchor="b"/>
          <a:lstStyle>
            <a:lvl1pPr>
              <a:defRPr sz="6600"/>
            </a:lvl1pPr>
          </a:lstStyle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6277" y="5201393"/>
            <a:ext cx="8675370" cy="1700212"/>
          </a:xfrm>
        </p:spPr>
        <p:txBody>
          <a:bodyPr/>
          <a:lstStyle>
            <a:lvl1pPr marL="0" indent="0">
              <a:buNone/>
              <a:defRPr sz="2640">
                <a:solidFill>
                  <a:schemeClr val="tx1"/>
                </a:solidFill>
              </a:defRPr>
            </a:lvl1pPr>
            <a:lvl2pPr marL="502920" indent="0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2pPr>
            <a:lvl3pPr marL="1005840" indent="0">
              <a:buNone/>
              <a:defRPr sz="1980">
                <a:solidFill>
                  <a:schemeClr val="tx1">
                    <a:tint val="75000"/>
                  </a:schemeClr>
                </a:solidFill>
              </a:defRPr>
            </a:lvl3pPr>
            <a:lvl4pPr marL="1508760" indent="0">
              <a:buNone/>
              <a:defRPr sz="1760">
                <a:solidFill>
                  <a:schemeClr val="tx1">
                    <a:tint val="75000"/>
                  </a:schemeClr>
                </a:solidFill>
              </a:defRPr>
            </a:lvl4pPr>
            <a:lvl5pPr marL="2011680" indent="0">
              <a:buNone/>
              <a:defRPr sz="1760">
                <a:solidFill>
                  <a:schemeClr val="tx1">
                    <a:tint val="75000"/>
                  </a:schemeClr>
                </a:solidFill>
              </a:defRPr>
            </a:lvl5pPr>
            <a:lvl6pPr marL="2514600" indent="0">
              <a:buNone/>
              <a:defRPr sz="1760">
                <a:solidFill>
                  <a:schemeClr val="tx1">
                    <a:tint val="75000"/>
                  </a:schemeClr>
                </a:solidFill>
              </a:defRPr>
            </a:lvl6pPr>
            <a:lvl7pPr marL="3017520" indent="0">
              <a:buNone/>
              <a:defRPr sz="1760">
                <a:solidFill>
                  <a:schemeClr val="tx1">
                    <a:tint val="75000"/>
                  </a:schemeClr>
                </a:solidFill>
              </a:defRPr>
            </a:lvl7pPr>
            <a:lvl8pPr marL="3520440" indent="0">
              <a:buNone/>
              <a:defRPr sz="1760">
                <a:solidFill>
                  <a:schemeClr val="tx1">
                    <a:tint val="75000"/>
                  </a:schemeClr>
                </a:solidFill>
              </a:defRPr>
            </a:lvl8pPr>
            <a:lvl9pPr marL="4023360" indent="0">
              <a:buNone/>
              <a:defRPr sz="176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474CA1-EEAA-4A7F-B2D2-BC7079CBFE7D}" type="datetimeFigureOut">
              <a:rPr lang="es-CL" smtClean="0"/>
              <a:t>07-12-2022</a:t>
            </a:fld>
            <a:endParaRPr lang="es-C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21A7F7-6FB1-4145-BBCD-08E2558BF605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389352948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91515" y="2069042"/>
            <a:ext cx="4274820" cy="4931516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92065" y="2069042"/>
            <a:ext cx="4274820" cy="4931516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474CA1-EEAA-4A7F-B2D2-BC7079CBFE7D}" type="datetimeFigureOut">
              <a:rPr lang="es-CL" smtClean="0"/>
              <a:t>07-12-2022</a:t>
            </a:fld>
            <a:endParaRPr lang="es-C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21A7F7-6FB1-4145-BBCD-08E2558BF605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1173436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2825" y="413810"/>
            <a:ext cx="8675370" cy="1502305"/>
          </a:xfrm>
        </p:spPr>
        <p:txBody>
          <a:bodyPr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92826" y="1905318"/>
            <a:ext cx="4255174" cy="933767"/>
          </a:xfrm>
        </p:spPr>
        <p:txBody>
          <a:bodyPr anchor="b"/>
          <a:lstStyle>
            <a:lvl1pPr marL="0" indent="0">
              <a:buNone/>
              <a:defRPr sz="2640" b="1"/>
            </a:lvl1pPr>
            <a:lvl2pPr marL="502920" indent="0">
              <a:buNone/>
              <a:defRPr sz="2200" b="1"/>
            </a:lvl2pPr>
            <a:lvl3pPr marL="1005840" indent="0">
              <a:buNone/>
              <a:defRPr sz="1980" b="1"/>
            </a:lvl3pPr>
            <a:lvl4pPr marL="1508760" indent="0">
              <a:buNone/>
              <a:defRPr sz="1760" b="1"/>
            </a:lvl4pPr>
            <a:lvl5pPr marL="2011680" indent="0">
              <a:buNone/>
              <a:defRPr sz="1760" b="1"/>
            </a:lvl5pPr>
            <a:lvl6pPr marL="2514600" indent="0">
              <a:buNone/>
              <a:defRPr sz="1760" b="1"/>
            </a:lvl6pPr>
            <a:lvl7pPr marL="3017520" indent="0">
              <a:buNone/>
              <a:defRPr sz="1760" b="1"/>
            </a:lvl7pPr>
            <a:lvl8pPr marL="3520440" indent="0">
              <a:buNone/>
              <a:defRPr sz="1760" b="1"/>
            </a:lvl8pPr>
            <a:lvl9pPr marL="4023360" indent="0">
              <a:buNone/>
              <a:defRPr sz="176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92826" y="2839085"/>
            <a:ext cx="4255174" cy="4175866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92066" y="1905318"/>
            <a:ext cx="4276130" cy="933767"/>
          </a:xfrm>
        </p:spPr>
        <p:txBody>
          <a:bodyPr anchor="b"/>
          <a:lstStyle>
            <a:lvl1pPr marL="0" indent="0">
              <a:buNone/>
              <a:defRPr sz="2640" b="1"/>
            </a:lvl1pPr>
            <a:lvl2pPr marL="502920" indent="0">
              <a:buNone/>
              <a:defRPr sz="2200" b="1"/>
            </a:lvl2pPr>
            <a:lvl3pPr marL="1005840" indent="0">
              <a:buNone/>
              <a:defRPr sz="1980" b="1"/>
            </a:lvl3pPr>
            <a:lvl4pPr marL="1508760" indent="0">
              <a:buNone/>
              <a:defRPr sz="1760" b="1"/>
            </a:lvl4pPr>
            <a:lvl5pPr marL="2011680" indent="0">
              <a:buNone/>
              <a:defRPr sz="1760" b="1"/>
            </a:lvl5pPr>
            <a:lvl6pPr marL="2514600" indent="0">
              <a:buNone/>
              <a:defRPr sz="1760" b="1"/>
            </a:lvl6pPr>
            <a:lvl7pPr marL="3017520" indent="0">
              <a:buNone/>
              <a:defRPr sz="1760" b="1"/>
            </a:lvl7pPr>
            <a:lvl8pPr marL="3520440" indent="0">
              <a:buNone/>
              <a:defRPr sz="1760" b="1"/>
            </a:lvl8pPr>
            <a:lvl9pPr marL="4023360" indent="0">
              <a:buNone/>
              <a:defRPr sz="176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92066" y="2839085"/>
            <a:ext cx="4276130" cy="4175866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474CA1-EEAA-4A7F-B2D2-BC7079CBFE7D}" type="datetimeFigureOut">
              <a:rPr lang="es-CL" smtClean="0"/>
              <a:t>07-12-2022</a:t>
            </a:fld>
            <a:endParaRPr lang="es-CL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21A7F7-6FB1-4145-BBCD-08E2558BF605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212597896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474CA1-EEAA-4A7F-B2D2-BC7079CBFE7D}" type="datetimeFigureOut">
              <a:rPr lang="es-CL" smtClean="0"/>
              <a:t>07-12-2022</a:t>
            </a:fld>
            <a:endParaRPr lang="es-CL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21A7F7-6FB1-4145-BBCD-08E2558BF605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15046100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474CA1-EEAA-4A7F-B2D2-BC7079CBFE7D}" type="datetimeFigureOut">
              <a:rPr lang="es-CL" smtClean="0"/>
              <a:t>07-12-2022</a:t>
            </a:fld>
            <a:endParaRPr lang="es-CL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21A7F7-6FB1-4145-BBCD-08E2558BF605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271318758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2825" y="518160"/>
            <a:ext cx="3244096" cy="1813560"/>
          </a:xfrm>
        </p:spPr>
        <p:txBody>
          <a:bodyPr anchor="b"/>
          <a:lstStyle>
            <a:lvl1pPr>
              <a:defRPr sz="3520"/>
            </a:lvl1pPr>
          </a:lstStyle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276130" y="1119083"/>
            <a:ext cx="5092065" cy="5523442"/>
          </a:xfrm>
        </p:spPr>
        <p:txBody>
          <a:bodyPr/>
          <a:lstStyle>
            <a:lvl1pPr>
              <a:defRPr sz="3520"/>
            </a:lvl1pPr>
            <a:lvl2pPr>
              <a:defRPr sz="3080"/>
            </a:lvl2pPr>
            <a:lvl3pPr>
              <a:defRPr sz="2640"/>
            </a:lvl3pPr>
            <a:lvl4pPr>
              <a:defRPr sz="2200"/>
            </a:lvl4pPr>
            <a:lvl5pPr>
              <a:defRPr sz="2200"/>
            </a:lvl5pPr>
            <a:lvl6pPr>
              <a:defRPr sz="2200"/>
            </a:lvl6pPr>
            <a:lvl7pPr>
              <a:defRPr sz="2200"/>
            </a:lvl7pPr>
            <a:lvl8pPr>
              <a:defRPr sz="2200"/>
            </a:lvl8pPr>
            <a:lvl9pPr>
              <a:defRPr sz="22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92825" y="2331720"/>
            <a:ext cx="3244096" cy="4319800"/>
          </a:xfrm>
        </p:spPr>
        <p:txBody>
          <a:bodyPr/>
          <a:lstStyle>
            <a:lvl1pPr marL="0" indent="0">
              <a:buNone/>
              <a:defRPr sz="1760"/>
            </a:lvl1pPr>
            <a:lvl2pPr marL="502920" indent="0">
              <a:buNone/>
              <a:defRPr sz="1540"/>
            </a:lvl2pPr>
            <a:lvl3pPr marL="1005840" indent="0">
              <a:buNone/>
              <a:defRPr sz="1320"/>
            </a:lvl3pPr>
            <a:lvl4pPr marL="1508760" indent="0">
              <a:buNone/>
              <a:defRPr sz="1100"/>
            </a:lvl4pPr>
            <a:lvl5pPr marL="2011680" indent="0">
              <a:buNone/>
              <a:defRPr sz="1100"/>
            </a:lvl5pPr>
            <a:lvl6pPr marL="2514600" indent="0">
              <a:buNone/>
              <a:defRPr sz="1100"/>
            </a:lvl6pPr>
            <a:lvl7pPr marL="3017520" indent="0">
              <a:buNone/>
              <a:defRPr sz="1100"/>
            </a:lvl7pPr>
            <a:lvl8pPr marL="3520440" indent="0">
              <a:buNone/>
              <a:defRPr sz="1100"/>
            </a:lvl8pPr>
            <a:lvl9pPr marL="4023360" indent="0">
              <a:buNone/>
              <a:defRPr sz="11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474CA1-EEAA-4A7F-B2D2-BC7079CBFE7D}" type="datetimeFigureOut">
              <a:rPr lang="es-CL" smtClean="0"/>
              <a:t>07-12-2022</a:t>
            </a:fld>
            <a:endParaRPr lang="es-C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21A7F7-6FB1-4145-BBCD-08E2558BF605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128172262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2825" y="518160"/>
            <a:ext cx="3244096" cy="1813560"/>
          </a:xfrm>
        </p:spPr>
        <p:txBody>
          <a:bodyPr anchor="b"/>
          <a:lstStyle>
            <a:lvl1pPr>
              <a:defRPr sz="3520"/>
            </a:lvl1pPr>
          </a:lstStyle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276130" y="1119083"/>
            <a:ext cx="5092065" cy="5523442"/>
          </a:xfrm>
        </p:spPr>
        <p:txBody>
          <a:bodyPr anchor="t"/>
          <a:lstStyle>
            <a:lvl1pPr marL="0" indent="0">
              <a:buNone/>
              <a:defRPr sz="3520"/>
            </a:lvl1pPr>
            <a:lvl2pPr marL="502920" indent="0">
              <a:buNone/>
              <a:defRPr sz="3080"/>
            </a:lvl2pPr>
            <a:lvl3pPr marL="1005840" indent="0">
              <a:buNone/>
              <a:defRPr sz="2640"/>
            </a:lvl3pPr>
            <a:lvl4pPr marL="1508760" indent="0">
              <a:buNone/>
              <a:defRPr sz="2200"/>
            </a:lvl4pPr>
            <a:lvl5pPr marL="2011680" indent="0">
              <a:buNone/>
              <a:defRPr sz="2200"/>
            </a:lvl5pPr>
            <a:lvl6pPr marL="2514600" indent="0">
              <a:buNone/>
              <a:defRPr sz="2200"/>
            </a:lvl6pPr>
            <a:lvl7pPr marL="3017520" indent="0">
              <a:buNone/>
              <a:defRPr sz="2200"/>
            </a:lvl7pPr>
            <a:lvl8pPr marL="3520440" indent="0">
              <a:buNone/>
              <a:defRPr sz="2200"/>
            </a:lvl8pPr>
            <a:lvl9pPr marL="4023360" indent="0">
              <a:buNone/>
              <a:defRPr sz="2200"/>
            </a:lvl9pPr>
          </a:lstStyle>
          <a:p>
            <a:r>
              <a:rPr lang="es-ES"/>
              <a:t>Haga clic en el icono para agregar una imagen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92825" y="2331720"/>
            <a:ext cx="3244096" cy="4319800"/>
          </a:xfrm>
        </p:spPr>
        <p:txBody>
          <a:bodyPr/>
          <a:lstStyle>
            <a:lvl1pPr marL="0" indent="0">
              <a:buNone/>
              <a:defRPr sz="1760"/>
            </a:lvl1pPr>
            <a:lvl2pPr marL="502920" indent="0">
              <a:buNone/>
              <a:defRPr sz="1540"/>
            </a:lvl2pPr>
            <a:lvl3pPr marL="1005840" indent="0">
              <a:buNone/>
              <a:defRPr sz="1320"/>
            </a:lvl3pPr>
            <a:lvl4pPr marL="1508760" indent="0">
              <a:buNone/>
              <a:defRPr sz="1100"/>
            </a:lvl4pPr>
            <a:lvl5pPr marL="2011680" indent="0">
              <a:buNone/>
              <a:defRPr sz="1100"/>
            </a:lvl5pPr>
            <a:lvl6pPr marL="2514600" indent="0">
              <a:buNone/>
              <a:defRPr sz="1100"/>
            </a:lvl6pPr>
            <a:lvl7pPr marL="3017520" indent="0">
              <a:buNone/>
              <a:defRPr sz="1100"/>
            </a:lvl7pPr>
            <a:lvl8pPr marL="3520440" indent="0">
              <a:buNone/>
              <a:defRPr sz="1100"/>
            </a:lvl8pPr>
            <a:lvl9pPr marL="4023360" indent="0">
              <a:buNone/>
              <a:defRPr sz="11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474CA1-EEAA-4A7F-B2D2-BC7079CBFE7D}" type="datetimeFigureOut">
              <a:rPr lang="es-CL" smtClean="0"/>
              <a:t>07-12-2022</a:t>
            </a:fld>
            <a:endParaRPr lang="es-C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21A7F7-6FB1-4145-BBCD-08E2558BF605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20669715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474CA1-EEAA-4A7F-B2D2-BC7079CBFE7D}" type="datetimeFigureOut">
              <a:rPr lang="es-CL" smtClean="0"/>
              <a:t>07-12-2022</a:t>
            </a:fld>
            <a:endParaRPr lang="es-C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21A7F7-6FB1-4145-BBCD-08E2558BF605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396182958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198043" y="413808"/>
            <a:ext cx="2168843" cy="6586750"/>
          </a:xfrm>
        </p:spPr>
        <p:txBody>
          <a:bodyPr vert="eaVert"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91515" y="413808"/>
            <a:ext cx="6380798" cy="6586750"/>
          </a:xfrm>
        </p:spPr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474CA1-EEAA-4A7F-B2D2-BC7079CBFE7D}" type="datetimeFigureOut">
              <a:rPr lang="es-CL" smtClean="0"/>
              <a:t>07-12-2022</a:t>
            </a:fld>
            <a:endParaRPr lang="es-C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21A7F7-6FB1-4145-BBCD-08E2558BF605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391289331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91515" y="413810"/>
            <a:ext cx="8675370" cy="150230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91515" y="2069042"/>
            <a:ext cx="8675370" cy="493151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91515" y="7203865"/>
            <a:ext cx="2263140" cy="41380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32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6474CA1-EEAA-4A7F-B2D2-BC7079CBFE7D}" type="datetimeFigureOut">
              <a:rPr lang="es-CL" smtClean="0"/>
              <a:t>07-12-2022</a:t>
            </a:fld>
            <a:endParaRPr lang="es-C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331845" y="7203865"/>
            <a:ext cx="3394710" cy="41380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32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C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103745" y="7203865"/>
            <a:ext cx="2263140" cy="41380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32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E21A7F7-6FB1-4145-BBCD-08E2558BF605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333872398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1005840" rtl="0" eaLnBrk="1" latinLnBrk="0" hangingPunct="1">
        <a:lnSpc>
          <a:spcPct val="90000"/>
        </a:lnSpc>
        <a:spcBef>
          <a:spcPct val="0"/>
        </a:spcBef>
        <a:buNone/>
        <a:defRPr sz="484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51460" indent="-251460" algn="l" defTabSz="1005840" rtl="0" eaLnBrk="1" latinLnBrk="0" hangingPunct="1">
        <a:lnSpc>
          <a:spcPct val="90000"/>
        </a:lnSpc>
        <a:spcBef>
          <a:spcPts val="1100"/>
        </a:spcBef>
        <a:buFont typeface="Arial" panose="020B0604020202020204" pitchFamily="34" charset="0"/>
        <a:buChar char="•"/>
        <a:defRPr sz="3080" kern="1200">
          <a:solidFill>
            <a:schemeClr val="tx1"/>
          </a:solidFill>
          <a:latin typeface="+mn-lt"/>
          <a:ea typeface="+mn-ea"/>
          <a:cs typeface="+mn-cs"/>
        </a:defRPr>
      </a:lvl1pPr>
      <a:lvl2pPr marL="75438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2640" kern="1200">
          <a:solidFill>
            <a:schemeClr val="tx1"/>
          </a:solidFill>
          <a:latin typeface="+mn-lt"/>
          <a:ea typeface="+mn-ea"/>
          <a:cs typeface="+mn-cs"/>
        </a:defRPr>
      </a:lvl2pPr>
      <a:lvl3pPr marL="125730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3pPr>
      <a:lvl4pPr marL="176022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4pPr>
      <a:lvl5pPr marL="226314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5pPr>
      <a:lvl6pPr marL="276606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6pPr>
      <a:lvl7pPr marL="326898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7pPr>
      <a:lvl8pPr marL="377190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8pPr>
      <a:lvl9pPr marL="427482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1pPr>
      <a:lvl2pPr marL="50292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2pPr>
      <a:lvl3pPr marL="100584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3pPr>
      <a:lvl4pPr marL="150876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4pPr>
      <a:lvl5pPr marL="201168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6pPr>
      <a:lvl7pPr marL="301752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7pPr>
      <a:lvl8pPr marL="352044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8pPr>
      <a:lvl9pPr marL="402336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Relationship Id="rId6" Type="http://schemas.openxmlformats.org/officeDocument/2006/relationships/chart" Target="../charts/chart4.xml"/><Relationship Id="rId5" Type="http://schemas.openxmlformats.org/officeDocument/2006/relationships/chart" Target="../charts/chart3.xml"/><Relationship Id="rId4" Type="http://schemas.openxmlformats.org/officeDocument/2006/relationships/chart" Target="../charts/char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chart" Target="../charts/chart5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chart" Target="../charts/chart6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chart" Target="../charts/chart7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chart" Target="../charts/chart8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chart" Target="../charts/chart9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0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1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2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3.xml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4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Relationship Id="rId4" Type="http://schemas.openxmlformats.org/officeDocument/2006/relationships/chart" Target="../charts/chart15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6.xml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7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8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Relationship Id="rId4" Type="http://schemas.openxmlformats.org/officeDocument/2006/relationships/chart" Target="../charts/chart19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0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1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2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3.xml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ángulo 1"/>
          <p:cNvSpPr>
            <a:spLocks noChangeArrowheads="1"/>
          </p:cNvSpPr>
          <p:nvPr/>
        </p:nvSpPr>
        <p:spPr bwMode="auto">
          <a:xfrm>
            <a:off x="3395663" y="1608138"/>
            <a:ext cx="5029200" cy="2062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defTabSz="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defTabSz="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defTabSz="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defTabSz="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defTabSz="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defTabSz="3429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defTabSz="3429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defTabSz="3429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defTabSz="3429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algn="ctr" eaLnBrk="1" hangingPunct="1"/>
            <a:r>
              <a:rPr lang="es-ES" altLang="es-CL" sz="2000" b="1" dirty="0" smtClean="0">
                <a:latin typeface="Calibri" pitchFamily="34" charset="0"/>
                <a:ea typeface="Arial" charset="0"/>
                <a:cs typeface="Calibri" pitchFamily="34" charset="0"/>
              </a:rPr>
              <a:t>VI ENCUESTA </a:t>
            </a:r>
            <a:r>
              <a:rPr lang="es-ES" altLang="es-CL" sz="2000" b="1" dirty="0">
                <a:latin typeface="Calibri" pitchFamily="34" charset="0"/>
                <a:ea typeface="Arial" charset="0"/>
                <a:cs typeface="Calibri" pitchFamily="34" charset="0"/>
              </a:rPr>
              <a:t>DE OPINION CIUDADANA </a:t>
            </a:r>
            <a:r>
              <a:rPr lang="es-ES" altLang="es-CL" b="1" dirty="0">
                <a:latin typeface="Calibri" pitchFamily="34" charset="0"/>
                <a:ea typeface="Arial" charset="0"/>
                <a:cs typeface="Calibri" pitchFamily="34" charset="0"/>
              </a:rPr>
              <a:t>UNIVERSIDAD DE LOS LAGOS</a:t>
            </a:r>
          </a:p>
          <a:p>
            <a:pPr algn="ctr" eaLnBrk="1" hangingPunct="1"/>
            <a:endParaRPr lang="es-ES" altLang="es-CL" dirty="0">
              <a:latin typeface="Calibri" pitchFamily="34" charset="0"/>
              <a:ea typeface="Arial" charset="0"/>
              <a:cs typeface="Calibri" pitchFamily="34" charset="0"/>
            </a:endParaRPr>
          </a:p>
          <a:p>
            <a:pPr algn="ctr" eaLnBrk="1" hangingPunct="1"/>
            <a:r>
              <a:rPr lang="es-CL" altLang="es-CL" b="1" dirty="0">
                <a:latin typeface="Calibri" pitchFamily="34" charset="0"/>
                <a:ea typeface="Arial" charset="0"/>
                <a:cs typeface="Calibri" pitchFamily="34" charset="0"/>
              </a:rPr>
              <a:t>Proceso Constituyente, </a:t>
            </a:r>
            <a:r>
              <a:rPr lang="es-CL" altLang="es-CL" b="1" dirty="0" smtClean="0">
                <a:latin typeface="Calibri" pitchFamily="34" charset="0"/>
                <a:ea typeface="Arial" charset="0"/>
                <a:cs typeface="Calibri" pitchFamily="34" charset="0"/>
              </a:rPr>
              <a:t>Evaluación </a:t>
            </a:r>
            <a:r>
              <a:rPr lang="es-CL" altLang="es-CL" b="1" dirty="0">
                <a:latin typeface="Calibri" pitchFamily="34" charset="0"/>
                <a:ea typeface="Arial" charset="0"/>
                <a:cs typeface="Calibri" pitchFamily="34" charset="0"/>
              </a:rPr>
              <a:t>R</a:t>
            </a:r>
            <a:r>
              <a:rPr lang="es-CL" altLang="es-CL" b="1" dirty="0" smtClean="0">
                <a:latin typeface="Calibri" pitchFamily="34" charset="0"/>
                <a:ea typeface="Arial" charset="0"/>
                <a:cs typeface="Calibri" pitchFamily="34" charset="0"/>
              </a:rPr>
              <a:t>egional </a:t>
            </a:r>
            <a:r>
              <a:rPr lang="es-CL" altLang="es-CL" b="1" dirty="0">
                <a:latin typeface="Calibri" pitchFamily="34" charset="0"/>
                <a:ea typeface="Arial" charset="0"/>
                <a:cs typeface="Calibri" pitchFamily="34" charset="0"/>
              </a:rPr>
              <a:t>y </a:t>
            </a:r>
            <a:r>
              <a:rPr lang="es-CL" altLang="es-CL" b="1" dirty="0" smtClean="0">
                <a:latin typeface="Calibri" pitchFamily="34" charset="0"/>
                <a:ea typeface="Arial" charset="0"/>
                <a:cs typeface="Calibri" pitchFamily="34" charset="0"/>
              </a:rPr>
              <a:t>Desarrollo </a:t>
            </a:r>
            <a:r>
              <a:rPr lang="es-CL" altLang="es-CL" b="1" dirty="0">
                <a:latin typeface="Calibri" pitchFamily="34" charset="0"/>
                <a:ea typeface="Arial" charset="0"/>
                <a:cs typeface="Calibri" pitchFamily="34" charset="0"/>
              </a:rPr>
              <a:t>S</a:t>
            </a:r>
            <a:r>
              <a:rPr lang="es-CL" altLang="es-CL" b="1" dirty="0" smtClean="0">
                <a:latin typeface="Calibri" pitchFamily="34" charset="0"/>
                <a:ea typeface="Arial" charset="0"/>
                <a:cs typeface="Calibri" pitchFamily="34" charset="0"/>
              </a:rPr>
              <a:t>ostenible</a:t>
            </a:r>
            <a:r>
              <a:rPr lang="es-CL" altLang="es-CL" b="1" dirty="0">
                <a:latin typeface="Calibri" pitchFamily="34" charset="0"/>
                <a:ea typeface="Arial" charset="0"/>
                <a:cs typeface="Calibri" pitchFamily="34" charset="0"/>
              </a:rPr>
              <a:t>. </a:t>
            </a:r>
          </a:p>
          <a:p>
            <a:pPr algn="ctr" eaLnBrk="1" hangingPunct="1"/>
            <a:endParaRPr lang="es-ES" altLang="es-CL" b="1" dirty="0">
              <a:latin typeface="Calibri" pitchFamily="34" charset="0"/>
              <a:ea typeface="Arial" charset="0"/>
              <a:cs typeface="Calibri" pitchFamily="34" charset="0"/>
            </a:endParaRPr>
          </a:p>
          <a:p>
            <a:pPr algn="ctr" eaLnBrk="1" hangingPunct="1"/>
            <a:r>
              <a:rPr lang="es-ES" altLang="es-CL" i="1" dirty="0" smtClean="0">
                <a:latin typeface="Calibri" pitchFamily="34" charset="0"/>
                <a:ea typeface="Arial" charset="0"/>
                <a:cs typeface="Calibri" pitchFamily="34" charset="0"/>
              </a:rPr>
              <a:t>Diciembre de </a:t>
            </a:r>
            <a:r>
              <a:rPr lang="es-ES" altLang="es-CL" i="1" dirty="0">
                <a:latin typeface="Calibri" pitchFamily="34" charset="0"/>
                <a:ea typeface="Arial" charset="0"/>
                <a:cs typeface="Calibri" pitchFamily="34" charset="0"/>
              </a:rPr>
              <a:t>2022</a:t>
            </a:r>
          </a:p>
        </p:txBody>
      </p:sp>
    </p:spTree>
    <p:extLst>
      <p:ext uri="{BB962C8B-B14F-4D97-AF65-F5344CB8AC3E}">
        <p14:creationId xmlns:p14="http://schemas.microsoft.com/office/powerpoint/2010/main" val="13602524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074738" y="820738"/>
            <a:ext cx="6257925" cy="681037"/>
          </a:xfrm>
        </p:spPr>
        <p:txBody>
          <a:bodyPr rtlCol="0">
            <a:normAutofit/>
          </a:bodyPr>
          <a:lstStyle/>
          <a:p>
            <a:pPr defTabSz="1005840" eaLnBrk="1" fontAlgn="auto" hangingPunct="1">
              <a:spcAft>
                <a:spcPts val="0"/>
              </a:spcAft>
              <a:defRPr/>
            </a:pPr>
            <a:r>
              <a:rPr lang="es-MX" sz="2800" b="1" dirty="0">
                <a:solidFill>
                  <a:schemeClr val="accent1"/>
                </a:solidFill>
                <a:latin typeface="+mn-lt"/>
              </a:rPr>
              <a:t>PRESENTACION</a:t>
            </a:r>
            <a:endParaRPr lang="es-CL" sz="2800" b="1" dirty="0">
              <a:solidFill>
                <a:schemeClr val="accent1"/>
              </a:solidFill>
              <a:latin typeface="+mn-lt"/>
            </a:endParaRPr>
          </a:p>
        </p:txBody>
      </p:sp>
      <p:sp>
        <p:nvSpPr>
          <p:cNvPr id="6147" name="Marcador de contenido 2"/>
          <p:cNvSpPr txBox="1">
            <a:spLocks/>
          </p:cNvSpPr>
          <p:nvPr/>
        </p:nvSpPr>
        <p:spPr bwMode="auto">
          <a:xfrm>
            <a:off x="1274762" y="1301750"/>
            <a:ext cx="8008937" cy="5797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algn="just" eaLnBrk="1" hangingPunct="1">
              <a:spcBef>
                <a:spcPct val="20000"/>
              </a:spcBef>
              <a:buFont typeface="Arial" charset="0"/>
              <a:buChar char="•"/>
            </a:pPr>
            <a:r>
              <a:rPr lang="es-ES" altLang="es-CL" dirty="0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Las encuestas de </a:t>
            </a:r>
            <a:r>
              <a:rPr lang="es-ES" altLang="es-CL" dirty="0">
                <a:latin typeface="Arial Narrow" panose="020B0606020202030204" pitchFamily="34" charset="0"/>
                <a:ea typeface="MS PGothic" pitchFamily="34" charset="-128"/>
              </a:rPr>
              <a:t>opinión </a:t>
            </a:r>
            <a:r>
              <a:rPr lang="es-ES" altLang="es-CL" dirty="0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ciudadana de la </a:t>
            </a:r>
            <a:r>
              <a:rPr lang="es-ES" altLang="es-CL" dirty="0" err="1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Ulagos</a:t>
            </a:r>
            <a:r>
              <a:rPr lang="es-ES" altLang="es-CL" dirty="0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 se aplican semestralmente sobre temas diferentes que tienen especial relevancia para fortalecer debate y la deliberación pública regional.</a:t>
            </a:r>
          </a:p>
          <a:p>
            <a:pPr algn="just" eaLnBrk="1" hangingPunct="1">
              <a:spcBef>
                <a:spcPct val="20000"/>
              </a:spcBef>
              <a:buFont typeface="Arial" charset="0"/>
              <a:buChar char="•"/>
            </a:pPr>
            <a:r>
              <a:rPr lang="es-ES" altLang="es-CL" b="1" dirty="0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Primera Encuesta: Estallido Social (marzo 2020)</a:t>
            </a:r>
          </a:p>
          <a:p>
            <a:pPr algn="just" eaLnBrk="1" hangingPunct="1">
              <a:spcBef>
                <a:spcPct val="20000"/>
              </a:spcBef>
              <a:buFont typeface="Arial" charset="0"/>
              <a:buChar char="•"/>
            </a:pPr>
            <a:r>
              <a:rPr lang="es-ES" altLang="es-CL" b="1" dirty="0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Segunda Encuesta: Pandemia de la COVID-19 (octubre 2020)</a:t>
            </a:r>
          </a:p>
          <a:p>
            <a:pPr algn="just" eaLnBrk="1" hangingPunct="1">
              <a:spcBef>
                <a:spcPct val="20000"/>
              </a:spcBef>
              <a:buFont typeface="Arial" charset="0"/>
              <a:buChar char="•"/>
            </a:pPr>
            <a:r>
              <a:rPr lang="es-ES" altLang="es-CL" b="1" dirty="0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Tercera Encuesta: Descentralización y Proceso Constituyente </a:t>
            </a:r>
            <a:r>
              <a:rPr lang="es-ES" altLang="es-CL" b="1" dirty="0">
                <a:latin typeface="Arial Narrow" panose="020B0606020202030204" pitchFamily="34" charset="0"/>
                <a:ea typeface="MS PGothic" pitchFamily="34" charset="-128"/>
              </a:rPr>
              <a:t>(marzo 2021)</a:t>
            </a:r>
          </a:p>
          <a:p>
            <a:pPr algn="just" eaLnBrk="1" hangingPunct="1">
              <a:spcBef>
                <a:spcPct val="20000"/>
              </a:spcBef>
              <a:buFont typeface="Arial" charset="0"/>
              <a:buChar char="•"/>
            </a:pPr>
            <a:r>
              <a:rPr lang="es-ES" altLang="es-CL" b="1" dirty="0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Cuarta Encuesta  de Opinión Ciudadana: Descentralización, Proceso Constituyente y Elecciones noviembre 2021.</a:t>
            </a:r>
          </a:p>
          <a:p>
            <a:pPr algn="just" eaLnBrk="1" hangingPunct="1">
              <a:spcBef>
                <a:spcPct val="20000"/>
              </a:spcBef>
              <a:buFont typeface="Arial" charset="0"/>
              <a:buChar char="•"/>
            </a:pPr>
            <a:r>
              <a:rPr lang="es-ES" altLang="es-CL" b="1" dirty="0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Quinta Encuesta: </a:t>
            </a:r>
            <a:r>
              <a:rPr lang="es-ES" altLang="es-CL" b="1" dirty="0" smtClean="0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Nueva Constitución y Desarrollo Regional (Mayo 2022)</a:t>
            </a:r>
          </a:p>
          <a:p>
            <a:pPr algn="just" eaLnBrk="1" hangingPunct="1">
              <a:spcBef>
                <a:spcPct val="20000"/>
              </a:spcBef>
              <a:buFont typeface="Arial" charset="0"/>
              <a:buChar char="•"/>
            </a:pPr>
            <a:r>
              <a:rPr lang="es-ES" altLang="es-CL" b="1" dirty="0" smtClean="0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  <a:cs typeface="Calibri" pitchFamily="34" charset="0"/>
              </a:rPr>
              <a:t>Sexta Encuesta de Opinión Ciudadana</a:t>
            </a:r>
            <a:r>
              <a:rPr lang="es-ES" altLang="es-CL" b="1" dirty="0" smtClean="0">
                <a:latin typeface="Arial Narrow" panose="020B0606020202030204" pitchFamily="34" charset="0"/>
                <a:ea typeface="Arial" charset="0"/>
                <a:cs typeface="Calibri" pitchFamily="34" charset="0"/>
              </a:rPr>
              <a:t>: </a:t>
            </a:r>
            <a:r>
              <a:rPr lang="es-CL" altLang="es-CL" b="1" dirty="0" smtClean="0">
                <a:latin typeface="Arial Narrow" panose="020B0606020202030204" pitchFamily="34" charset="0"/>
                <a:ea typeface="Arial" charset="0"/>
                <a:cs typeface="Calibri" pitchFamily="34" charset="0"/>
              </a:rPr>
              <a:t>Proceso </a:t>
            </a:r>
            <a:r>
              <a:rPr lang="es-CL" altLang="es-CL" b="1" dirty="0">
                <a:latin typeface="Arial Narrow" panose="020B0606020202030204" pitchFamily="34" charset="0"/>
                <a:ea typeface="Arial" charset="0"/>
                <a:cs typeface="Calibri" pitchFamily="34" charset="0"/>
              </a:rPr>
              <a:t>Constituyente, </a:t>
            </a:r>
            <a:r>
              <a:rPr lang="es-CL" altLang="es-CL" b="1" dirty="0" smtClean="0">
                <a:latin typeface="Arial Narrow" panose="020B0606020202030204" pitchFamily="34" charset="0"/>
                <a:ea typeface="Arial" charset="0"/>
                <a:cs typeface="Calibri" pitchFamily="34" charset="0"/>
              </a:rPr>
              <a:t>Evaluación </a:t>
            </a:r>
            <a:r>
              <a:rPr lang="es-CL" altLang="es-CL" b="1" dirty="0">
                <a:latin typeface="Arial Narrow" panose="020B0606020202030204" pitchFamily="34" charset="0"/>
                <a:ea typeface="Arial" charset="0"/>
                <a:cs typeface="Calibri" pitchFamily="34" charset="0"/>
              </a:rPr>
              <a:t>R</a:t>
            </a:r>
            <a:r>
              <a:rPr lang="es-CL" altLang="es-CL" b="1" dirty="0" smtClean="0">
                <a:latin typeface="Arial Narrow" panose="020B0606020202030204" pitchFamily="34" charset="0"/>
                <a:ea typeface="Arial" charset="0"/>
                <a:cs typeface="Calibri" pitchFamily="34" charset="0"/>
              </a:rPr>
              <a:t>egional </a:t>
            </a:r>
            <a:r>
              <a:rPr lang="es-CL" altLang="es-CL" b="1" dirty="0">
                <a:latin typeface="Arial Narrow" panose="020B0606020202030204" pitchFamily="34" charset="0"/>
                <a:ea typeface="Arial" charset="0"/>
                <a:cs typeface="Calibri" pitchFamily="34" charset="0"/>
              </a:rPr>
              <a:t>y </a:t>
            </a:r>
            <a:r>
              <a:rPr lang="es-CL" altLang="es-CL" b="1" dirty="0" smtClean="0">
                <a:latin typeface="Arial Narrow" panose="020B0606020202030204" pitchFamily="34" charset="0"/>
                <a:ea typeface="Arial" charset="0"/>
                <a:cs typeface="Calibri" pitchFamily="34" charset="0"/>
              </a:rPr>
              <a:t>Desarrollo </a:t>
            </a:r>
            <a:r>
              <a:rPr lang="es-CL" altLang="es-CL" b="1" dirty="0">
                <a:latin typeface="Arial Narrow" panose="020B0606020202030204" pitchFamily="34" charset="0"/>
                <a:ea typeface="Arial" charset="0"/>
                <a:cs typeface="Calibri" pitchFamily="34" charset="0"/>
              </a:rPr>
              <a:t>S</a:t>
            </a:r>
            <a:r>
              <a:rPr lang="es-CL" altLang="es-CL" b="1" dirty="0" smtClean="0">
                <a:latin typeface="Arial Narrow" panose="020B0606020202030204" pitchFamily="34" charset="0"/>
                <a:ea typeface="Arial" charset="0"/>
                <a:cs typeface="Calibri" pitchFamily="34" charset="0"/>
              </a:rPr>
              <a:t>ostenible</a:t>
            </a:r>
            <a:r>
              <a:rPr lang="es-CL" altLang="es-CL" b="1" dirty="0">
                <a:latin typeface="Arial Narrow" panose="020B0606020202030204" pitchFamily="34" charset="0"/>
                <a:ea typeface="Arial" charset="0"/>
                <a:cs typeface="Calibri" pitchFamily="34" charset="0"/>
              </a:rPr>
              <a:t>. </a:t>
            </a:r>
            <a:r>
              <a:rPr lang="es-CL" altLang="es-CL" b="1" dirty="0" smtClean="0">
                <a:latin typeface="Arial Narrow" panose="020B0606020202030204" pitchFamily="34" charset="0"/>
                <a:ea typeface="Arial" charset="0"/>
                <a:cs typeface="Calibri" pitchFamily="34" charset="0"/>
              </a:rPr>
              <a:t> (</a:t>
            </a:r>
            <a:r>
              <a:rPr lang="es-ES" altLang="es-CL" b="1" i="1" dirty="0" smtClean="0">
                <a:latin typeface="Arial Narrow" panose="020B0606020202030204" pitchFamily="34" charset="0"/>
                <a:ea typeface="Arial" charset="0"/>
                <a:cs typeface="Calibri" pitchFamily="34" charset="0"/>
              </a:rPr>
              <a:t>Noviembre </a:t>
            </a:r>
            <a:r>
              <a:rPr lang="es-ES" altLang="es-CL" b="1" i="1" dirty="0">
                <a:latin typeface="Arial Narrow" panose="020B0606020202030204" pitchFamily="34" charset="0"/>
                <a:ea typeface="Arial" charset="0"/>
                <a:cs typeface="Calibri" pitchFamily="34" charset="0"/>
              </a:rPr>
              <a:t>de </a:t>
            </a:r>
            <a:r>
              <a:rPr lang="es-ES" altLang="es-CL" b="1" i="1" dirty="0" smtClean="0">
                <a:latin typeface="Arial Narrow" panose="020B0606020202030204" pitchFamily="34" charset="0"/>
                <a:ea typeface="Arial" charset="0"/>
                <a:cs typeface="Calibri" pitchFamily="34" charset="0"/>
              </a:rPr>
              <a:t>2022)</a:t>
            </a:r>
            <a:endParaRPr lang="es-ES" altLang="es-CL" b="1" dirty="0">
              <a:solidFill>
                <a:srgbClr val="000000"/>
              </a:solidFill>
              <a:latin typeface="Arial Narrow" panose="020B0606020202030204" pitchFamily="34" charset="0"/>
              <a:ea typeface="MS PGothic" pitchFamily="34" charset="-128"/>
            </a:endParaRPr>
          </a:p>
          <a:p>
            <a:pPr algn="just" eaLnBrk="1" hangingPunct="1">
              <a:spcBef>
                <a:spcPct val="20000"/>
              </a:spcBef>
              <a:buFont typeface="Arial" charset="0"/>
              <a:buChar char="•"/>
            </a:pPr>
            <a:r>
              <a:rPr lang="es-ES" altLang="es-CL" dirty="0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Fue elaborada y procesada por un equipo multidisciplinario coordinado por Juan Carlos Gallardo de la Dirección de Vinculación con el Medio (Puerto Montt) y compuesto por los académicos Gonzalo </a:t>
            </a:r>
            <a:r>
              <a:rPr lang="es-ES" altLang="es-CL" dirty="0" err="1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Delamaza</a:t>
            </a:r>
            <a:r>
              <a:rPr lang="es-ES" altLang="es-CL" dirty="0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 y Guillermo Díaz del CEDER, Gerardo González del Departamento de Gobierno y Empresa, Raúl Soto del Departamento de Ciencias de la Ingeniería y Miguel </a:t>
            </a:r>
            <a:r>
              <a:rPr lang="es-ES" altLang="es-CL" dirty="0">
                <a:latin typeface="Arial Narrow" panose="020B0606020202030204" pitchFamily="34" charset="0"/>
                <a:ea typeface="MS PGothic" pitchFamily="34" charset="-128"/>
              </a:rPr>
              <a:t>Mansilla del Departamento de Recursos Naturales y Medio Ambiente</a:t>
            </a:r>
          </a:p>
          <a:p>
            <a:pPr algn="just" eaLnBrk="1" hangingPunct="1">
              <a:spcBef>
                <a:spcPct val="20000"/>
              </a:spcBef>
              <a:buFont typeface="Arial" charset="0"/>
              <a:buChar char="•"/>
            </a:pPr>
            <a:r>
              <a:rPr lang="es-ES" altLang="es-CL" dirty="0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Las encuestas están realizadas en el contexto del Proyecto de Relacionamiento con Actores Estratégicos de la </a:t>
            </a:r>
            <a:r>
              <a:rPr lang="es-ES" altLang="es-CL" dirty="0" err="1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Ulagos</a:t>
            </a:r>
            <a:r>
              <a:rPr lang="es-ES" altLang="es-CL" dirty="0">
                <a:solidFill>
                  <a:srgbClr val="000000"/>
                </a:solidFill>
                <a:latin typeface="Arial Narrow" panose="020B0606020202030204" pitchFamily="34" charset="0"/>
                <a:ea typeface="MS PGothic" pitchFamily="34" charset="-128"/>
              </a:rPr>
              <a:t>. </a:t>
            </a:r>
          </a:p>
          <a:p>
            <a:pPr algn="just" eaLnBrk="1" hangingPunct="1">
              <a:spcBef>
                <a:spcPct val="20000"/>
              </a:spcBef>
              <a:buFont typeface="Arial" charset="0"/>
              <a:buChar char="•"/>
            </a:pPr>
            <a:endParaRPr lang="es-ES" altLang="es-CL" dirty="0">
              <a:solidFill>
                <a:srgbClr val="000000"/>
              </a:solidFill>
              <a:latin typeface="Calibri Light" pitchFamily="34" charset="0"/>
              <a:ea typeface="MS PGothic" pitchFamily="34" charset="-128"/>
            </a:endParaRPr>
          </a:p>
          <a:p>
            <a:pPr algn="just" eaLnBrk="1" hangingPunct="1">
              <a:spcBef>
                <a:spcPct val="20000"/>
              </a:spcBef>
              <a:buFont typeface="Arial" charset="0"/>
              <a:buChar char="•"/>
            </a:pPr>
            <a:endParaRPr lang="es-CL" altLang="es-CL" dirty="0">
              <a:solidFill>
                <a:srgbClr val="000000"/>
              </a:solidFill>
              <a:latin typeface="Calibri Light" pitchFamily="34" charset="0"/>
              <a:ea typeface="MS PGothic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4128669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736725" y="414338"/>
            <a:ext cx="7629525" cy="1501775"/>
          </a:xfrm>
        </p:spPr>
        <p:txBody>
          <a:bodyPr rtlCol="0">
            <a:normAutofit/>
          </a:bodyPr>
          <a:lstStyle/>
          <a:p>
            <a:pPr defTabSz="1005840" eaLnBrk="1" fontAlgn="auto" hangingPunct="1">
              <a:spcAft>
                <a:spcPts val="0"/>
              </a:spcAft>
              <a:defRPr/>
            </a:pPr>
            <a:r>
              <a:rPr lang="es-MX" sz="2800" b="1" dirty="0">
                <a:solidFill>
                  <a:srgbClr val="1F497D"/>
                </a:solidFill>
                <a:latin typeface="Calibri" panose="020F0502020204030204"/>
                <a:ea typeface="MS PGothic" panose="020B0600070205080204" pitchFamily="34" charset="-128"/>
              </a:rPr>
              <a:t>FICHA TÉCNICA</a:t>
            </a:r>
            <a:endParaRPr lang="es-CL" sz="4840" dirty="0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>
          <a:xfrm>
            <a:off x="1736725" y="1593850"/>
            <a:ext cx="7629525" cy="5407025"/>
          </a:xfrm>
        </p:spPr>
        <p:txBody>
          <a:bodyPr rtlCol="0">
            <a:normAutofit/>
          </a:bodyPr>
          <a:lstStyle/>
          <a:p>
            <a:pPr marL="251460" indent="-251460" algn="just" defTabSz="1005840" eaLnBrk="1" fontAlgn="auto" hangingPunct="1">
              <a:spcAft>
                <a:spcPts val="0"/>
              </a:spcAft>
              <a:defRPr/>
            </a:pPr>
            <a:r>
              <a:rPr lang="es-ES" sz="1800" dirty="0" smtClean="0">
                <a:latin typeface="Arial Narrow" panose="020B0606020202030204" pitchFamily="34" charset="0"/>
              </a:rPr>
              <a:t>Se realizaron 424 encuestas, siendo validadas 394.</a:t>
            </a:r>
          </a:p>
          <a:p>
            <a:pPr marL="251460" indent="-251460" algn="just" defTabSz="1005840" eaLnBrk="1" fontAlgn="auto" hangingPunct="1">
              <a:spcAft>
                <a:spcPts val="0"/>
              </a:spcAft>
              <a:defRPr/>
            </a:pPr>
            <a:r>
              <a:rPr lang="es-ES" sz="1800" dirty="0" smtClean="0">
                <a:latin typeface="Arial Narrow" panose="020B0606020202030204" pitchFamily="34" charset="0"/>
              </a:rPr>
              <a:t>Se realizaron en el sector urbano de las cuatro capitales provinciales, Puerto Montt, Osorno, Castro y </a:t>
            </a:r>
            <a:r>
              <a:rPr lang="es-ES" sz="1800" dirty="0" err="1" smtClean="0">
                <a:latin typeface="Arial Narrow" panose="020B0606020202030204" pitchFamily="34" charset="0"/>
              </a:rPr>
              <a:t>Chaitén</a:t>
            </a:r>
            <a:r>
              <a:rPr lang="es-ES" sz="1800" dirty="0" smtClean="0">
                <a:latin typeface="Arial Narrow" panose="020B0606020202030204" pitchFamily="34" charset="0"/>
              </a:rPr>
              <a:t>, estratificando por distritos censales.</a:t>
            </a:r>
          </a:p>
          <a:p>
            <a:pPr marL="251460" indent="-251460" algn="just" defTabSz="1005840" eaLnBrk="1" fontAlgn="auto" hangingPunct="1">
              <a:spcAft>
                <a:spcPts val="0"/>
              </a:spcAft>
              <a:defRPr/>
            </a:pPr>
            <a:r>
              <a:rPr lang="es-ES" sz="1800" dirty="0" smtClean="0">
                <a:latin typeface="Arial Narrow" panose="020B0606020202030204" pitchFamily="34" charset="0"/>
              </a:rPr>
              <a:t>Se realizó un muestreo estatificado, con un 95% de confianza y 5% de margen de error</a:t>
            </a:r>
          </a:p>
          <a:p>
            <a:pPr marL="251460" indent="-251460" algn="just" defTabSz="1005840" eaLnBrk="1" fontAlgn="auto" hangingPunct="1">
              <a:spcAft>
                <a:spcPts val="0"/>
              </a:spcAft>
              <a:defRPr/>
            </a:pPr>
            <a:r>
              <a:rPr lang="es-ES" sz="1800" dirty="0" smtClean="0">
                <a:latin typeface="Arial Narrow" panose="020B0606020202030204" pitchFamily="34" charset="0"/>
              </a:rPr>
              <a:t>Fecha de aplicación: 04 hasta el 15 de Noviembre de 2022 en cada ciudad capital provincial.</a:t>
            </a:r>
          </a:p>
          <a:p>
            <a:pPr marL="251460" indent="-251460" algn="just" defTabSz="1005840" eaLnBrk="1" fontAlgn="auto" hangingPunct="1">
              <a:spcAft>
                <a:spcPts val="0"/>
              </a:spcAft>
              <a:defRPr/>
            </a:pPr>
            <a:r>
              <a:rPr lang="es-ES" sz="1800" dirty="0" smtClean="0">
                <a:latin typeface="Arial Narrow" panose="020B0606020202030204" pitchFamily="34" charset="0"/>
              </a:rPr>
              <a:t>Las encuestas fueron aplicadas de manera 100% presencial con absoluto resguardo de todas las indicaciones sanitarias y por encuestadores/as profesionales.</a:t>
            </a:r>
          </a:p>
          <a:p>
            <a:pPr marL="251460" indent="-251460" algn="just" defTabSz="1005840" eaLnBrk="1" fontAlgn="auto" hangingPunct="1">
              <a:spcAft>
                <a:spcPts val="0"/>
              </a:spcAft>
              <a:defRPr/>
            </a:pPr>
            <a:r>
              <a:rPr lang="es-ES" sz="1800" dirty="0" smtClean="0">
                <a:latin typeface="Arial Narrow" panose="020B0606020202030204" pitchFamily="34" charset="0"/>
              </a:rPr>
              <a:t>El cuestionario contempló 14 preguntas</a:t>
            </a:r>
          </a:p>
          <a:p>
            <a:pPr marL="251460" indent="-251460" algn="just" defTabSz="100584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endParaRPr lang="es-CL" sz="20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2503078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909763" y="414338"/>
            <a:ext cx="7456487" cy="1501775"/>
          </a:xfrm>
        </p:spPr>
        <p:txBody>
          <a:bodyPr rtlCol="0">
            <a:normAutofit/>
          </a:bodyPr>
          <a:lstStyle/>
          <a:p>
            <a:pPr defTabSz="1005840" eaLnBrk="1" fontAlgn="auto" hangingPunct="1">
              <a:spcAft>
                <a:spcPts val="0"/>
              </a:spcAft>
              <a:defRPr/>
            </a:pPr>
            <a:r>
              <a:rPr lang="es-MX" sz="2800" b="1" dirty="0">
                <a:solidFill>
                  <a:srgbClr val="1F497D"/>
                </a:solidFill>
                <a:latin typeface="Calibri" panose="020F0502020204030204"/>
                <a:ea typeface="MS PGothic" panose="020B0600070205080204" pitchFamily="34" charset="-128"/>
              </a:rPr>
              <a:t>TEMAS DE LA </a:t>
            </a:r>
            <a:r>
              <a:rPr lang="es-MX" sz="2800" b="1" dirty="0" smtClean="0">
                <a:solidFill>
                  <a:srgbClr val="1F497D"/>
                </a:solidFill>
                <a:latin typeface="Calibri" panose="020F0502020204030204"/>
                <a:ea typeface="MS PGothic" panose="020B0600070205080204" pitchFamily="34" charset="-128"/>
              </a:rPr>
              <a:t>ENCUESTA</a:t>
            </a:r>
            <a:endParaRPr lang="es-CL" sz="4840" dirty="0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>
          <a:xfrm>
            <a:off x="1909763" y="2068513"/>
            <a:ext cx="7456487" cy="4932362"/>
          </a:xfrm>
        </p:spPr>
        <p:txBody>
          <a:bodyPr rtlCol="0">
            <a:normAutofit/>
          </a:bodyPr>
          <a:lstStyle/>
          <a:p>
            <a:pPr marL="457200" indent="-457200" algn="just" defTabSz="457200" eaLnBrk="1" fontAlgn="auto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Font typeface="+mj-lt"/>
              <a:buAutoNum type="arabicPeriod"/>
              <a:defRPr/>
            </a:pPr>
            <a:r>
              <a:rPr lang="es-MX" sz="1800" b="1" dirty="0" smtClean="0">
                <a:latin typeface="Arial Narrow" panose="020B0606020202030204" pitchFamily="34" charset="0"/>
                <a:ea typeface="MS PGothic" panose="020B0600070205080204" pitchFamily="34" charset="-128"/>
                <a:cs typeface="Calibri Light" panose="020F0302020204030204" pitchFamily="34" charset="0"/>
              </a:rPr>
              <a:t>Evaluación del Proceso Constituyente</a:t>
            </a:r>
          </a:p>
          <a:p>
            <a:pPr marL="457200" indent="-457200" algn="just" defTabSz="457200" eaLnBrk="1" fontAlgn="auto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Font typeface="+mj-lt"/>
              <a:buAutoNum type="arabicPeriod"/>
              <a:defRPr/>
            </a:pPr>
            <a:endParaRPr lang="es-MX" sz="1800" b="1" dirty="0">
              <a:solidFill>
                <a:prstClr val="black"/>
              </a:solidFill>
              <a:latin typeface="Arial Narrow" panose="020B0606020202030204" pitchFamily="34" charset="0"/>
              <a:ea typeface="MS PGothic" panose="020B0600070205080204" pitchFamily="34" charset="-128"/>
              <a:cs typeface="Calibri Light" panose="020F0302020204030204" pitchFamily="34" charset="0"/>
            </a:endParaRPr>
          </a:p>
          <a:p>
            <a:pPr marL="457200" indent="-457200" algn="just" defTabSz="457200" eaLnBrk="1" fontAlgn="auto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Font typeface="+mj-lt"/>
              <a:buAutoNum type="arabicPeriod"/>
              <a:defRPr/>
            </a:pPr>
            <a:r>
              <a:rPr lang="es-MX" sz="1800" b="1" dirty="0" smtClean="0">
                <a:solidFill>
                  <a:prstClr val="black"/>
                </a:solidFill>
                <a:latin typeface="Arial Narrow" panose="020B0606020202030204" pitchFamily="34" charset="0"/>
                <a:ea typeface="MS PGothic" panose="020B0600070205080204" pitchFamily="34" charset="-128"/>
                <a:cs typeface="Calibri Light" panose="020F0302020204030204" pitchFamily="34" charset="0"/>
              </a:rPr>
              <a:t>Evaluación Regional.</a:t>
            </a:r>
          </a:p>
          <a:p>
            <a:pPr marL="457200" indent="-457200" algn="just" defTabSz="457200" eaLnBrk="1" fontAlgn="auto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Font typeface="+mj-lt"/>
              <a:buAutoNum type="arabicPeriod"/>
              <a:defRPr/>
            </a:pPr>
            <a:endParaRPr lang="es-MX" sz="1800" b="1" dirty="0" smtClean="0">
              <a:solidFill>
                <a:prstClr val="black"/>
              </a:solidFill>
              <a:latin typeface="Arial Narrow" panose="020B0606020202030204" pitchFamily="34" charset="0"/>
              <a:ea typeface="MS PGothic" panose="020B0600070205080204" pitchFamily="34" charset="-128"/>
              <a:cs typeface="Calibri Light" panose="020F0302020204030204" pitchFamily="34" charset="0"/>
            </a:endParaRPr>
          </a:p>
          <a:p>
            <a:pPr marL="457200" indent="-457200" algn="just" defTabSz="457200" eaLnBrk="1" fontAlgn="auto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Font typeface="+mj-lt"/>
              <a:buAutoNum type="arabicPeriod"/>
              <a:defRPr/>
            </a:pPr>
            <a:r>
              <a:rPr lang="es-MX" sz="1800" b="1" dirty="0" smtClean="0">
                <a:solidFill>
                  <a:prstClr val="black"/>
                </a:solidFill>
                <a:latin typeface="Arial Narrow" panose="020B0606020202030204" pitchFamily="34" charset="0"/>
                <a:ea typeface="MS PGothic" panose="020B0600070205080204" pitchFamily="34" charset="-128"/>
                <a:cs typeface="Calibri Light" panose="020F0302020204030204" pitchFamily="34" charset="0"/>
              </a:rPr>
              <a:t>Evaluación del </a:t>
            </a:r>
            <a:r>
              <a:rPr lang="es-MX" sz="1800" b="1" dirty="0">
                <a:solidFill>
                  <a:prstClr val="black"/>
                </a:solidFill>
                <a:latin typeface="Arial Narrow" panose="020B0606020202030204" pitchFamily="34" charset="0"/>
                <a:ea typeface="MS PGothic" panose="020B0600070205080204" pitchFamily="34" charset="-128"/>
                <a:cs typeface="Calibri Light" panose="020F0302020204030204" pitchFamily="34" charset="0"/>
              </a:rPr>
              <a:t>rol y desempeño de las instituciones y opinión </a:t>
            </a:r>
            <a:r>
              <a:rPr lang="es-MX" sz="1800" b="1" dirty="0" smtClean="0">
                <a:solidFill>
                  <a:prstClr val="black"/>
                </a:solidFill>
                <a:latin typeface="Arial Narrow" panose="020B0606020202030204" pitchFamily="34" charset="0"/>
                <a:ea typeface="MS PGothic" panose="020B0600070205080204" pitchFamily="34" charset="-128"/>
                <a:cs typeface="Calibri Light" panose="020F0302020204030204" pitchFamily="34" charset="0"/>
              </a:rPr>
              <a:t>política.</a:t>
            </a:r>
          </a:p>
          <a:p>
            <a:pPr marL="457200" indent="-457200" algn="just" defTabSz="457200" eaLnBrk="1" fontAlgn="auto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Font typeface="+mj-lt"/>
              <a:buAutoNum type="arabicPeriod"/>
              <a:defRPr/>
            </a:pPr>
            <a:endParaRPr lang="es-MX" sz="1800" b="1" dirty="0" smtClean="0">
              <a:solidFill>
                <a:prstClr val="black"/>
              </a:solidFill>
              <a:latin typeface="Arial Narrow" panose="020B0606020202030204" pitchFamily="34" charset="0"/>
              <a:ea typeface="MS PGothic" panose="020B0600070205080204" pitchFamily="34" charset="-128"/>
              <a:cs typeface="Calibri Light" panose="020F0302020204030204" pitchFamily="34" charset="0"/>
            </a:endParaRPr>
          </a:p>
          <a:p>
            <a:pPr marL="457200" indent="-457200" algn="just" defTabSz="457200" eaLnBrk="1" fontAlgn="auto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Font typeface="+mj-lt"/>
              <a:buAutoNum type="arabicPeriod"/>
              <a:defRPr/>
            </a:pPr>
            <a:r>
              <a:rPr lang="es-MX" sz="1800" b="1" dirty="0" smtClean="0">
                <a:latin typeface="Arial Narrow" panose="020B0606020202030204" pitchFamily="34" charset="0"/>
                <a:ea typeface="MS PGothic" panose="020B0600070205080204" pitchFamily="34" charset="-128"/>
                <a:cs typeface="Calibri Light" panose="020F0302020204030204" pitchFamily="34" charset="0"/>
              </a:rPr>
              <a:t>Desarrollo Sostenible.</a:t>
            </a:r>
          </a:p>
          <a:p>
            <a:pPr marL="457200" indent="-457200" algn="just" defTabSz="457200" eaLnBrk="1" fontAlgn="auto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Font typeface="+mj-lt"/>
              <a:buAutoNum type="arabicPeriod"/>
              <a:defRPr/>
            </a:pPr>
            <a:endParaRPr lang="es-CL" sz="1800" b="1" dirty="0">
              <a:solidFill>
                <a:prstClr val="black"/>
              </a:solidFill>
              <a:latin typeface="Calibri Light" panose="020F0302020204030204" pitchFamily="34" charset="0"/>
              <a:ea typeface="MS PGothic" panose="020B0600070205080204" pitchFamily="34" charset="-128"/>
              <a:cs typeface="Calibri Light" panose="020F0302020204030204" pitchFamily="34" charset="0"/>
            </a:endParaRPr>
          </a:p>
          <a:p>
            <a:pPr marL="0" indent="0" algn="just" defTabSz="1005840" eaLnBrk="1" fontAlgn="auto" hangingPunct="1">
              <a:spcAft>
                <a:spcPts val="0"/>
              </a:spcAft>
              <a:buFont typeface="Arial" panose="020B0604020202020204" pitchFamily="34" charset="0"/>
              <a:buNone/>
              <a:defRPr/>
            </a:pPr>
            <a:endParaRPr lang="es-CL" sz="3080" dirty="0"/>
          </a:p>
        </p:txBody>
      </p:sp>
    </p:spTree>
    <p:extLst>
      <p:ext uri="{BB962C8B-B14F-4D97-AF65-F5344CB8AC3E}">
        <p14:creationId xmlns:p14="http://schemas.microsoft.com/office/powerpoint/2010/main" val="5576783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1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414373898"/>
              </p:ext>
            </p:extLst>
          </p:nvPr>
        </p:nvGraphicFramePr>
        <p:xfrm>
          <a:off x="1728788" y="1347787"/>
          <a:ext cx="3881438" cy="267652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graphicFrame>
        <p:nvGraphicFramePr>
          <p:cNvPr id="3" name="2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481859514"/>
              </p:ext>
            </p:extLst>
          </p:nvPr>
        </p:nvGraphicFramePr>
        <p:xfrm>
          <a:off x="5781675" y="1352550"/>
          <a:ext cx="4038600" cy="270237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4"/>
          </a:graphicData>
        </a:graphic>
      </p:graphicFrame>
      <p:graphicFrame>
        <p:nvGraphicFramePr>
          <p:cNvPr id="4" name="3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4259202492"/>
              </p:ext>
            </p:extLst>
          </p:nvPr>
        </p:nvGraphicFramePr>
        <p:xfrm>
          <a:off x="1730828" y="4193721"/>
          <a:ext cx="3917497" cy="2737757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5"/>
          </a:graphicData>
        </a:graphic>
      </p:graphicFrame>
      <p:graphicFrame>
        <p:nvGraphicFramePr>
          <p:cNvPr id="6" name="5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660182510"/>
              </p:ext>
            </p:extLst>
          </p:nvPr>
        </p:nvGraphicFramePr>
        <p:xfrm>
          <a:off x="5754008" y="4219574"/>
          <a:ext cx="4072618" cy="271462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6"/>
          </a:graphicData>
        </a:graphic>
      </p:graphicFrame>
    </p:spTree>
    <p:extLst>
      <p:ext uri="{BB962C8B-B14F-4D97-AF65-F5344CB8AC3E}">
        <p14:creationId xmlns:p14="http://schemas.microsoft.com/office/powerpoint/2010/main" val="24001011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Rectángulo"/>
          <p:cNvSpPr/>
          <p:nvPr/>
        </p:nvSpPr>
        <p:spPr>
          <a:xfrm>
            <a:off x="1776108" y="3803134"/>
            <a:ext cx="6760184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457200" indent="-457200" algn="just">
              <a:spcBef>
                <a:spcPct val="20000"/>
              </a:spcBef>
              <a:buFont typeface="+mj-lt"/>
              <a:buAutoNum type="arabicPeriod"/>
              <a:defRPr/>
            </a:pPr>
            <a:r>
              <a:rPr lang="es-MX" sz="3200" b="1" dirty="0">
                <a:latin typeface="Arial Narrow" panose="020B0606020202030204" pitchFamily="34" charset="0"/>
                <a:ea typeface="MS PGothic" panose="020B0600070205080204" pitchFamily="34" charset="-128"/>
                <a:cs typeface="Calibri Light" panose="020F0302020204030204" pitchFamily="34" charset="0"/>
              </a:rPr>
              <a:t>Evaluación del Proceso Constituyente</a:t>
            </a:r>
          </a:p>
        </p:txBody>
      </p:sp>
    </p:spTree>
    <p:extLst>
      <p:ext uri="{BB962C8B-B14F-4D97-AF65-F5344CB8AC3E}">
        <p14:creationId xmlns:p14="http://schemas.microsoft.com/office/powerpoint/2010/main" val="8998738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17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752238712"/>
              </p:ext>
            </p:extLst>
          </p:nvPr>
        </p:nvGraphicFramePr>
        <p:xfrm>
          <a:off x="1917700" y="939800"/>
          <a:ext cx="7835900" cy="501196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33036258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3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874745546"/>
              </p:ext>
            </p:extLst>
          </p:nvPr>
        </p:nvGraphicFramePr>
        <p:xfrm>
          <a:off x="2014764" y="596901"/>
          <a:ext cx="7776936" cy="577328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1656474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1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844764288"/>
              </p:ext>
            </p:extLst>
          </p:nvPr>
        </p:nvGraphicFramePr>
        <p:xfrm>
          <a:off x="2108200" y="428626"/>
          <a:ext cx="7620000" cy="478971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16148745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1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995029154"/>
              </p:ext>
            </p:extLst>
          </p:nvPr>
        </p:nvGraphicFramePr>
        <p:xfrm>
          <a:off x="1917700" y="371475"/>
          <a:ext cx="7924799" cy="503872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8930939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2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018895186"/>
              </p:ext>
            </p:extLst>
          </p:nvPr>
        </p:nvGraphicFramePr>
        <p:xfrm>
          <a:off x="1955800" y="685801"/>
          <a:ext cx="7861299" cy="521901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30232403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Rectángulo"/>
          <p:cNvSpPr/>
          <p:nvPr/>
        </p:nvSpPr>
        <p:spPr>
          <a:xfrm>
            <a:off x="2518738" y="3701534"/>
            <a:ext cx="5020926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>
              <a:spcBef>
                <a:spcPct val="20000"/>
              </a:spcBef>
              <a:defRPr/>
            </a:pPr>
            <a:r>
              <a:rPr lang="es-MX" sz="4000" b="1" dirty="0" smtClean="0">
                <a:solidFill>
                  <a:prstClr val="black"/>
                </a:solidFill>
                <a:latin typeface="Arial Narrow" panose="020B0606020202030204" pitchFamily="34" charset="0"/>
                <a:ea typeface="MS PGothic" panose="020B0600070205080204" pitchFamily="34" charset="-128"/>
                <a:cs typeface="Calibri Light" panose="020F0302020204030204" pitchFamily="34" charset="0"/>
              </a:rPr>
              <a:t>2.- Evaluación </a:t>
            </a:r>
            <a:r>
              <a:rPr lang="es-MX" sz="4000" b="1" dirty="0">
                <a:solidFill>
                  <a:prstClr val="black"/>
                </a:solidFill>
                <a:latin typeface="Arial Narrow" panose="020B0606020202030204" pitchFamily="34" charset="0"/>
                <a:ea typeface="MS PGothic" panose="020B0600070205080204" pitchFamily="34" charset="-128"/>
                <a:cs typeface="Calibri Light" panose="020F0302020204030204" pitchFamily="34" charset="0"/>
              </a:rPr>
              <a:t>Regional.</a:t>
            </a:r>
          </a:p>
        </p:txBody>
      </p:sp>
    </p:spTree>
    <p:extLst>
      <p:ext uri="{BB962C8B-B14F-4D97-AF65-F5344CB8AC3E}">
        <p14:creationId xmlns:p14="http://schemas.microsoft.com/office/powerpoint/2010/main" val="37055184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1" name="10 Conector recto"/>
          <p:cNvCxnSpPr/>
          <p:nvPr/>
        </p:nvCxnSpPr>
        <p:spPr>
          <a:xfrm>
            <a:off x="8445500" y="1536700"/>
            <a:ext cx="38100" cy="4533900"/>
          </a:xfrm>
          <a:prstGeom prst="line">
            <a:avLst/>
          </a:prstGeom>
          <a:ln w="57150"/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graphicFrame>
        <p:nvGraphicFramePr>
          <p:cNvPr id="4" name="1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591820388"/>
              </p:ext>
            </p:extLst>
          </p:nvPr>
        </p:nvGraphicFramePr>
        <p:xfrm>
          <a:off x="1828800" y="844550"/>
          <a:ext cx="7785100" cy="59182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13791277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1 Conector recto"/>
          <p:cNvSpPr/>
          <p:nvPr/>
        </p:nvSpPr>
        <p:spPr>
          <a:xfrm flipH="1">
            <a:off x="7366000" y="1828800"/>
            <a:ext cx="0" cy="5118100"/>
          </a:xfrm>
          <a:prstGeom prst="line">
            <a:avLst/>
          </a:prstGeom>
          <a:ln w="57150"/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  <p:txBody>
          <a:bodyPr/>
          <a:lstStyle>
            <a:lvl1pPr marL="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s-CL" sz="1200" b="1" dirty="0"/>
          </a:p>
        </p:txBody>
      </p:sp>
      <p:sp>
        <p:nvSpPr>
          <p:cNvPr id="5" name="1 Conector recto"/>
          <p:cNvSpPr/>
          <p:nvPr/>
        </p:nvSpPr>
        <p:spPr>
          <a:xfrm>
            <a:off x="7835900" y="1828800"/>
            <a:ext cx="0" cy="5118100"/>
          </a:xfrm>
          <a:prstGeom prst="line">
            <a:avLst/>
          </a:prstGeom>
          <a:ln w="571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  <p:txBody>
          <a:bodyPr/>
          <a:lstStyle>
            <a:lvl1pPr marL="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s-CL" b="1"/>
          </a:p>
        </p:txBody>
      </p:sp>
      <p:graphicFrame>
        <p:nvGraphicFramePr>
          <p:cNvPr id="2" name="1 Tabla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051186249"/>
              </p:ext>
            </p:extLst>
          </p:nvPr>
        </p:nvGraphicFramePr>
        <p:xfrm>
          <a:off x="7207250" y="6477000"/>
          <a:ext cx="317500" cy="28575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317500"/>
              </a:tblGrid>
              <a:tr h="285750">
                <a:tc>
                  <a:txBody>
                    <a:bodyPr/>
                    <a:lstStyle/>
                    <a:p>
                      <a:pPr algn="r" fontAlgn="ctr"/>
                      <a:r>
                        <a:rPr lang="es-CL" sz="1100" u="none" strike="noStrike" dirty="0" smtClean="0">
                          <a:effectLst/>
                        </a:rPr>
                        <a:t>3,5</a:t>
                      </a:r>
                      <a:endParaRPr lang="es-CL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7620" marR="7620" marT="7620" marB="0" anchor="ctr"/>
                </a:tc>
              </a:tr>
            </a:tbl>
          </a:graphicData>
        </a:graphic>
      </p:graphicFrame>
      <p:graphicFrame>
        <p:nvGraphicFramePr>
          <p:cNvPr id="6" name="5 Tabla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5980400"/>
              </p:ext>
            </p:extLst>
          </p:nvPr>
        </p:nvGraphicFramePr>
        <p:xfrm>
          <a:off x="7723505" y="6464300"/>
          <a:ext cx="224790" cy="2413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224790"/>
              </a:tblGrid>
              <a:tr h="241300">
                <a:tc>
                  <a:txBody>
                    <a:bodyPr/>
                    <a:lstStyle/>
                    <a:p>
                      <a:pPr algn="r" fontAlgn="b"/>
                      <a:r>
                        <a:rPr lang="es-CL" sz="1100" b="0" i="0" u="none" strike="noStrike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</a:rPr>
                        <a:t>4,0</a:t>
                      </a:r>
                      <a:endParaRPr lang="es-CL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7620" marR="7620" marT="7620" marB="0" anchor="b"/>
                </a:tc>
              </a:tr>
            </a:tbl>
          </a:graphicData>
        </a:graphic>
      </p:graphicFrame>
      <p:graphicFrame>
        <p:nvGraphicFramePr>
          <p:cNvPr id="9" name="26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256577611"/>
              </p:ext>
            </p:extLst>
          </p:nvPr>
        </p:nvGraphicFramePr>
        <p:xfrm>
          <a:off x="1752600" y="955221"/>
          <a:ext cx="8140700" cy="5394779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11335993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24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516890749"/>
              </p:ext>
            </p:extLst>
          </p:nvPr>
        </p:nvGraphicFramePr>
        <p:xfrm>
          <a:off x="1714500" y="527957"/>
          <a:ext cx="8242300" cy="671648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17027436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24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708197675"/>
              </p:ext>
            </p:extLst>
          </p:nvPr>
        </p:nvGraphicFramePr>
        <p:xfrm>
          <a:off x="114301" y="1224643"/>
          <a:ext cx="9842500" cy="532311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18611210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Rectángulo"/>
          <p:cNvSpPr/>
          <p:nvPr/>
        </p:nvSpPr>
        <p:spPr>
          <a:xfrm>
            <a:off x="2463800" y="2000935"/>
            <a:ext cx="5029200" cy="830997"/>
          </a:xfrm>
          <a:prstGeom prst="rect">
            <a:avLst/>
          </a:prstGeom>
        </p:spPr>
        <p:txBody>
          <a:bodyPr>
            <a:spAutoFit/>
          </a:bodyPr>
          <a:lstStyle/>
          <a:p>
            <a:pPr algn="just">
              <a:spcBef>
                <a:spcPct val="20000"/>
              </a:spcBef>
              <a:defRPr/>
            </a:pPr>
            <a:r>
              <a:rPr lang="es-MX" sz="2400" b="1" dirty="0" smtClean="0">
                <a:solidFill>
                  <a:prstClr val="black"/>
                </a:solidFill>
                <a:latin typeface="Arial Narrow" panose="020B0606020202030204" pitchFamily="34" charset="0"/>
                <a:ea typeface="MS PGothic" panose="020B0600070205080204" pitchFamily="34" charset="-128"/>
                <a:cs typeface="Calibri Light" panose="020F0302020204030204" pitchFamily="34" charset="0"/>
              </a:rPr>
              <a:t>3.- Evaluación </a:t>
            </a:r>
            <a:r>
              <a:rPr lang="es-MX" sz="2400" b="1" dirty="0">
                <a:solidFill>
                  <a:prstClr val="black"/>
                </a:solidFill>
                <a:latin typeface="Arial Narrow" panose="020B0606020202030204" pitchFamily="34" charset="0"/>
                <a:ea typeface="MS PGothic" panose="020B0600070205080204" pitchFamily="34" charset="-128"/>
                <a:cs typeface="Calibri Light" panose="020F0302020204030204" pitchFamily="34" charset="0"/>
              </a:rPr>
              <a:t>del rol y desempeño de las instituciones y opinión política.</a:t>
            </a:r>
          </a:p>
        </p:txBody>
      </p:sp>
    </p:spTree>
    <p:extLst>
      <p:ext uri="{BB962C8B-B14F-4D97-AF65-F5344CB8AC3E}">
        <p14:creationId xmlns:p14="http://schemas.microsoft.com/office/powerpoint/2010/main" val="27935637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1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288281449"/>
              </p:ext>
            </p:extLst>
          </p:nvPr>
        </p:nvGraphicFramePr>
        <p:xfrm>
          <a:off x="2464933" y="272822"/>
          <a:ext cx="6917191" cy="286090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cxnSp>
        <p:nvCxnSpPr>
          <p:cNvPr id="5" name="22 Conector recto"/>
          <p:cNvCxnSpPr/>
          <p:nvPr/>
        </p:nvCxnSpPr>
        <p:spPr>
          <a:xfrm flipV="1">
            <a:off x="2258785" y="5255986"/>
            <a:ext cx="7164615" cy="21772"/>
          </a:xfrm>
          <a:prstGeom prst="line">
            <a:avLst/>
          </a:prstGeom>
          <a:ln w="57150"/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graphicFrame>
        <p:nvGraphicFramePr>
          <p:cNvPr id="7" name="25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583697870"/>
              </p:ext>
            </p:extLst>
          </p:nvPr>
        </p:nvGraphicFramePr>
        <p:xfrm>
          <a:off x="1916792" y="3302000"/>
          <a:ext cx="7950200" cy="43561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4"/>
          </a:graphicData>
        </a:graphic>
      </p:graphicFrame>
    </p:spTree>
    <p:extLst>
      <p:ext uri="{BB962C8B-B14F-4D97-AF65-F5344CB8AC3E}">
        <p14:creationId xmlns:p14="http://schemas.microsoft.com/office/powerpoint/2010/main" val="32574151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21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301986325"/>
              </p:ext>
            </p:extLst>
          </p:nvPr>
        </p:nvGraphicFramePr>
        <p:xfrm>
          <a:off x="114300" y="1651907"/>
          <a:ext cx="9715500" cy="446858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24957626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1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424559697"/>
              </p:ext>
            </p:extLst>
          </p:nvPr>
        </p:nvGraphicFramePr>
        <p:xfrm>
          <a:off x="2654753" y="990600"/>
          <a:ext cx="6451147" cy="423046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25981687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1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673210004"/>
              </p:ext>
            </p:extLst>
          </p:nvPr>
        </p:nvGraphicFramePr>
        <p:xfrm>
          <a:off x="2645228" y="142876"/>
          <a:ext cx="6098722" cy="31623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graphicFrame>
        <p:nvGraphicFramePr>
          <p:cNvPr id="5" name="12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671320730"/>
              </p:ext>
            </p:extLst>
          </p:nvPr>
        </p:nvGraphicFramePr>
        <p:xfrm>
          <a:off x="2402114" y="3441701"/>
          <a:ext cx="6574971" cy="39243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4"/>
          </a:graphicData>
        </a:graphic>
      </p:graphicFrame>
    </p:spTree>
    <p:extLst>
      <p:ext uri="{BB962C8B-B14F-4D97-AF65-F5344CB8AC3E}">
        <p14:creationId xmlns:p14="http://schemas.microsoft.com/office/powerpoint/2010/main" val="27518867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Rectángulo"/>
          <p:cNvSpPr/>
          <p:nvPr/>
        </p:nvSpPr>
        <p:spPr>
          <a:xfrm>
            <a:off x="2917885" y="2456934"/>
            <a:ext cx="4222631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>
              <a:spcBef>
                <a:spcPct val="20000"/>
              </a:spcBef>
              <a:defRPr/>
            </a:pPr>
            <a:r>
              <a:rPr lang="es-MX" sz="3200" b="1" dirty="0" smtClean="0">
                <a:latin typeface="Arial Narrow" panose="020B0606020202030204" pitchFamily="34" charset="0"/>
                <a:ea typeface="MS PGothic" panose="020B0600070205080204" pitchFamily="34" charset="-128"/>
                <a:cs typeface="Calibri Light" panose="020F0302020204030204" pitchFamily="34" charset="0"/>
              </a:rPr>
              <a:t>4.- Desarrollo </a:t>
            </a:r>
            <a:r>
              <a:rPr lang="es-MX" sz="3200" b="1" dirty="0">
                <a:latin typeface="Arial Narrow" panose="020B0606020202030204" pitchFamily="34" charset="0"/>
                <a:ea typeface="MS PGothic" panose="020B0600070205080204" pitchFamily="34" charset="-128"/>
                <a:cs typeface="Calibri Light" panose="020F0302020204030204" pitchFamily="34" charset="0"/>
              </a:rPr>
              <a:t>Sostenible.</a:t>
            </a:r>
          </a:p>
        </p:txBody>
      </p:sp>
    </p:spTree>
    <p:extLst>
      <p:ext uri="{BB962C8B-B14F-4D97-AF65-F5344CB8AC3E}">
        <p14:creationId xmlns:p14="http://schemas.microsoft.com/office/powerpoint/2010/main" val="2359405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26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82029776"/>
              </p:ext>
            </p:extLst>
          </p:nvPr>
        </p:nvGraphicFramePr>
        <p:xfrm>
          <a:off x="1879601" y="878114"/>
          <a:ext cx="7879442" cy="535577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cxnSp>
        <p:nvCxnSpPr>
          <p:cNvPr id="5" name="22 Conector recto"/>
          <p:cNvCxnSpPr/>
          <p:nvPr/>
        </p:nvCxnSpPr>
        <p:spPr>
          <a:xfrm flipV="1">
            <a:off x="2347685" y="2525486"/>
            <a:ext cx="7164615" cy="21772"/>
          </a:xfrm>
          <a:prstGeom prst="line">
            <a:avLst/>
          </a:prstGeom>
          <a:ln w="57150"/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290623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2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019319858"/>
              </p:ext>
            </p:extLst>
          </p:nvPr>
        </p:nvGraphicFramePr>
        <p:xfrm>
          <a:off x="1993900" y="1563007"/>
          <a:ext cx="7670799" cy="454478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cxnSp>
        <p:nvCxnSpPr>
          <p:cNvPr id="4" name="22 Conector recto"/>
          <p:cNvCxnSpPr/>
          <p:nvPr/>
        </p:nvCxnSpPr>
        <p:spPr>
          <a:xfrm flipV="1">
            <a:off x="2347685" y="3096986"/>
            <a:ext cx="7164615" cy="21772"/>
          </a:xfrm>
          <a:prstGeom prst="line">
            <a:avLst/>
          </a:prstGeom>
          <a:ln w="57150"/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051847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2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868231417"/>
              </p:ext>
            </p:extLst>
          </p:nvPr>
        </p:nvGraphicFramePr>
        <p:xfrm>
          <a:off x="2021114" y="1475468"/>
          <a:ext cx="7413171" cy="501423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34074259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28 Gráfico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42617215"/>
              </p:ext>
            </p:extLst>
          </p:nvPr>
        </p:nvGraphicFramePr>
        <p:xfrm>
          <a:off x="1768928" y="1234620"/>
          <a:ext cx="8120743" cy="5115379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35003758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2571115" y="1328210"/>
            <a:ext cx="5353685" cy="1502305"/>
          </a:xfrm>
        </p:spPr>
        <p:txBody>
          <a:bodyPr/>
          <a:lstStyle/>
          <a:p>
            <a:r>
              <a:rPr lang="es-CL" b="1" i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Muchas</a:t>
            </a:r>
            <a:r>
              <a:rPr lang="es-CL" b="1" i="1" dirty="0" smtClean="0">
                <a:solidFill>
                  <a:srgbClr val="FF0000"/>
                </a:solidFill>
              </a:rPr>
              <a:t> </a:t>
            </a:r>
            <a:r>
              <a:rPr lang="es-CL" b="1" i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Gracias!!</a:t>
            </a:r>
            <a:endParaRPr lang="es-CL" b="1" i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30781880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e Office">
  <a:themeElements>
    <a:clrScheme name="Tema de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Tema de 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Tema de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1890</TotalTime>
  <Words>722</Words>
  <Application>Microsoft Office PowerPoint</Application>
  <PresentationFormat>Personalizado</PresentationFormat>
  <Paragraphs>69</Paragraphs>
  <Slides>27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diapositiva</vt:lpstr>
      </vt:variant>
      <vt:variant>
        <vt:i4>27</vt:i4>
      </vt:variant>
    </vt:vector>
  </HeadingPairs>
  <TitlesOfParts>
    <vt:vector size="28" baseType="lpstr">
      <vt:lpstr>Tema de Office</vt:lpstr>
      <vt:lpstr>Presentación de PowerPoint</vt:lpstr>
      <vt:lpstr>PRESENTACION</vt:lpstr>
      <vt:lpstr>FICHA TÉCNICA</vt:lpstr>
      <vt:lpstr>TEMAS DE LA ENCUESTA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Muchas Gracias!!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Jorge Aguilar</dc:creator>
  <cp:lastModifiedBy>paulina</cp:lastModifiedBy>
  <cp:revision>42</cp:revision>
  <dcterms:created xsi:type="dcterms:W3CDTF">2021-11-02T19:19:10Z</dcterms:created>
  <dcterms:modified xsi:type="dcterms:W3CDTF">2022-12-07T14:19:15Z</dcterms:modified>
</cp:coreProperties>
</file>