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302" r:id="rId3"/>
    <p:sldId id="307" r:id="rId4"/>
    <p:sldId id="279" r:id="rId5"/>
    <p:sldId id="285" r:id="rId6"/>
    <p:sldId id="286" r:id="rId7"/>
    <p:sldId id="278" r:id="rId8"/>
    <p:sldId id="284" r:id="rId9"/>
    <p:sldId id="310" r:id="rId10"/>
    <p:sldId id="303" r:id="rId11"/>
    <p:sldId id="314" r:id="rId12"/>
    <p:sldId id="317" r:id="rId13"/>
    <p:sldId id="311" r:id="rId14"/>
    <p:sldId id="306" r:id="rId15"/>
    <p:sldId id="292" r:id="rId16"/>
    <p:sldId id="275" r:id="rId17"/>
    <p:sldId id="332" r:id="rId18"/>
    <p:sldId id="322" r:id="rId19"/>
    <p:sldId id="323" r:id="rId20"/>
    <p:sldId id="324" r:id="rId21"/>
    <p:sldId id="312" r:id="rId22"/>
    <p:sldId id="269" r:id="rId23"/>
    <p:sldId id="293" r:id="rId24"/>
    <p:sldId id="313" r:id="rId25"/>
    <p:sldId id="318" r:id="rId26"/>
    <p:sldId id="325" r:id="rId27"/>
    <p:sldId id="326" r:id="rId28"/>
    <p:sldId id="327" r:id="rId29"/>
    <p:sldId id="330" r:id="rId30"/>
    <p:sldId id="33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98C"/>
    <a:srgbClr val="108D61"/>
    <a:srgbClr val="979ACD"/>
    <a:srgbClr val="038D3F"/>
    <a:srgbClr val="04C688"/>
    <a:srgbClr val="A3A7DC"/>
    <a:srgbClr val="BD7F79"/>
    <a:srgbClr val="E67E74"/>
    <a:srgbClr val="CDB45D"/>
    <a:srgbClr val="D1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5"/>
    <p:restoredTop sz="94545"/>
  </p:normalViewPr>
  <p:slideViewPr>
    <p:cSldViewPr snapToGrid="0" snapToObjects="1">
      <p:cViewPr varScale="1">
        <p:scale>
          <a:sx n="90" d="100"/>
          <a:sy n="90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8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nuevas investigadoras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dirty="0">
            <a:latin typeface="Arima Koshi" pitchFamily="2" charset="77"/>
            <a:cs typeface="Arima Koshi" pitchFamily="2" charset="77"/>
          </a:endParaRP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.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 custScaleX="103942" custLinFactNeighborY="8892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 custScaleX="104253" custScaleY="151890" custLinFactNeighborY="-7410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 custScaleX="104530" custScaleY="149266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 custScaleX="103942" custScaleY="14271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nuevas investigadoras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dirty="0">
            <a:latin typeface="Arima Koshi" pitchFamily="2" charset="77"/>
            <a:cs typeface="Arima Koshi" pitchFamily="2" charset="77"/>
          </a:endParaRP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.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 custScaleX="103942" custLinFactNeighborY="8892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 custScaleX="104253" custScaleY="151890" custLinFactNeighborY="-7410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 custScaleX="104530" custScaleY="149266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 custScaleX="103942" custScaleY="14271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nuevas investigadoras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dirty="0">
            <a:latin typeface="Arima Koshi" pitchFamily="2" charset="77"/>
            <a:cs typeface="Arima Koshi" pitchFamily="2" charset="77"/>
          </a:endParaRP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.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 custScaleX="103942" custLinFactNeighborY="8892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 custScaleX="104253" custScaleY="151890" custLinFactNeighborY="-7410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 custScaleX="104530" custScaleY="149266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 custScaleX="103942" custScaleY="14271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11A29-1CFC-6B48-BCEB-D0E0B75C12C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8C6A5A-AE08-A545-A0CF-2172406F6EA1}">
      <dgm:prSet phldrT="[Texto]" custT="1"/>
      <dgm:spPr/>
      <dgm:t>
        <a:bodyPr/>
        <a:lstStyle/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r>
            <a:rPr lang="es-ES" sz="1600" b="1" dirty="0">
              <a:latin typeface="Arima Koshi" pitchFamily="2" charset="77"/>
              <a:cs typeface="Arima Koshi" pitchFamily="2" charset="77"/>
            </a:rPr>
            <a:t>       nuevas investigadoras</a:t>
          </a:r>
        </a:p>
      </dgm:t>
    </dgm:pt>
    <dgm:pt modelId="{1B9C9F64-5ADA-BE4F-BB00-D86959609DE2}" type="parTrans" cxnId="{1D36FC88-D15A-4242-9522-D8402A8F8E3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503B371-D8CD-5B4B-9300-81567AFAD3A5}" type="sibTrans" cxnId="{1D36FC88-D15A-4242-9522-D8402A8F8E3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AF480FF-0AFF-CC4E-99FF-4AA1BC76A9BD}">
      <dgm:prSet phldrT="[Texto]" custT="1"/>
      <dgm:spPr>
        <a:solidFill>
          <a:srgbClr val="108D61"/>
        </a:solidFill>
      </dgm:spPr>
      <dgm:t>
        <a:bodyPr/>
        <a:lstStyle/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r>
            <a:rPr lang="es-ES" sz="1600" b="0" i="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dirty="0">
            <a:latin typeface="Arima Koshi" pitchFamily="2" charset="77"/>
            <a:cs typeface="Arima Koshi" pitchFamily="2" charset="77"/>
          </a:endParaRPr>
        </a:p>
      </dgm:t>
    </dgm:pt>
    <dgm:pt modelId="{B0AD8262-DBDE-A047-8AFE-9203D47A5B5C}" type="par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7E09682C-F423-A94E-A47D-02A0A96AD3C9}" type="sibTrans" cxnId="{1A1C3C63-783A-6D4A-939F-5928C71205AA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B7EB3F44-E4CC-A14C-A6E4-BC467E51D9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r>
            <a:rPr lang="es-CL" sz="16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dirty="0">
            <a:latin typeface="Arima Koshi" pitchFamily="2" charset="77"/>
            <a:cs typeface="Arima Koshi" pitchFamily="2" charset="77"/>
          </a:endParaRPr>
        </a:p>
      </dgm:t>
    </dgm:pt>
    <dgm:pt modelId="{5445C22C-9CB2-8A4C-A9F5-7D8E763E55DF}" type="par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436C4843-AC8C-3E4C-9FC6-DA8D2F156613}" type="sibTrans" cxnId="{37F9D1CD-0A2D-EF41-8D63-DCB06909AFEE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E0A9EFCB-2DFE-A440-A3BB-C1FC429E7CDE}">
      <dgm:prSet phldrT="[Texto]" custT="1"/>
      <dgm:spPr>
        <a:solidFill>
          <a:srgbClr val="CDB45D"/>
        </a:solidFill>
      </dgm:spPr>
      <dgm:t>
        <a:bodyPr/>
        <a:lstStyle/>
        <a:p>
          <a:r>
            <a:rPr lang="es-ES" sz="16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de </a:t>
          </a:r>
        </a:p>
        <a:p>
          <a:r>
            <a:rPr lang="es-ES" sz="16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dirty="0">
              <a:latin typeface="Arima Koshi" pitchFamily="2" charset="77"/>
              <a:cs typeface="Arima Koshi" pitchFamily="2" charset="77"/>
            </a:rPr>
            <a:t>.</a:t>
          </a:r>
          <a:endParaRPr lang="es-ES" sz="1200" dirty="0">
            <a:latin typeface="Arima Koshi" pitchFamily="2" charset="77"/>
            <a:cs typeface="Arima Koshi" pitchFamily="2" charset="77"/>
          </a:endParaRPr>
        </a:p>
      </dgm:t>
    </dgm:pt>
    <dgm:pt modelId="{AACDFA0C-3F6D-0A4F-A01D-1420E40CC129}" type="par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DC1B7970-C63D-9E4A-BA26-9DE14FF8F0B1}" type="sibTrans" cxnId="{70698939-69A6-414F-B988-28223F103872}">
      <dgm:prSet/>
      <dgm:spPr/>
      <dgm:t>
        <a:bodyPr/>
        <a:lstStyle/>
        <a:p>
          <a:endParaRPr lang="es-ES" sz="1600">
            <a:latin typeface="Arima Koshi" pitchFamily="2" charset="77"/>
            <a:cs typeface="Arima Koshi" pitchFamily="2" charset="77"/>
          </a:endParaRPr>
        </a:p>
      </dgm:t>
    </dgm:pt>
    <dgm:pt modelId="{259C99EE-E849-1747-9EC9-AF400209FFE3}" type="pres">
      <dgm:prSet presAssocID="{0A711A29-1CFC-6B48-BCEB-D0E0B75C12CF}" presName="Name0" presStyleCnt="0">
        <dgm:presLayoutVars>
          <dgm:chMax val="7"/>
          <dgm:chPref val="7"/>
          <dgm:dir/>
        </dgm:presLayoutVars>
      </dgm:prSet>
      <dgm:spPr/>
    </dgm:pt>
    <dgm:pt modelId="{E708ABED-627C-5142-98BD-41E8D83E45FA}" type="pres">
      <dgm:prSet presAssocID="{0A711A29-1CFC-6B48-BCEB-D0E0B75C12CF}" presName="Name1" presStyleCnt="0"/>
      <dgm:spPr/>
    </dgm:pt>
    <dgm:pt modelId="{EFC16936-8B68-0C4B-B742-65852A91FC49}" type="pres">
      <dgm:prSet presAssocID="{0A711A29-1CFC-6B48-BCEB-D0E0B75C12CF}" presName="cycle" presStyleCnt="0"/>
      <dgm:spPr/>
    </dgm:pt>
    <dgm:pt modelId="{C357E104-9167-CF40-9D47-1BC4B57EFA80}" type="pres">
      <dgm:prSet presAssocID="{0A711A29-1CFC-6B48-BCEB-D0E0B75C12CF}" presName="srcNode" presStyleLbl="node1" presStyleIdx="0" presStyleCnt="4"/>
      <dgm:spPr/>
    </dgm:pt>
    <dgm:pt modelId="{0672BE7F-30A6-EB42-8B60-2C195E51E109}" type="pres">
      <dgm:prSet presAssocID="{0A711A29-1CFC-6B48-BCEB-D0E0B75C12CF}" presName="conn" presStyleLbl="parChTrans1D2" presStyleIdx="0" presStyleCnt="1"/>
      <dgm:spPr/>
    </dgm:pt>
    <dgm:pt modelId="{24728FD6-BF3C-3243-9B63-F4CCA4296397}" type="pres">
      <dgm:prSet presAssocID="{0A711A29-1CFC-6B48-BCEB-D0E0B75C12CF}" presName="extraNode" presStyleLbl="node1" presStyleIdx="0" presStyleCnt="4"/>
      <dgm:spPr/>
    </dgm:pt>
    <dgm:pt modelId="{AA8D12AB-466F-744B-9FF0-B5B5D2C9C501}" type="pres">
      <dgm:prSet presAssocID="{0A711A29-1CFC-6B48-BCEB-D0E0B75C12CF}" presName="dstNode" presStyleLbl="node1" presStyleIdx="0" presStyleCnt="4"/>
      <dgm:spPr/>
    </dgm:pt>
    <dgm:pt modelId="{B940E005-D76D-864D-8D7D-E33FBD018401}" type="pres">
      <dgm:prSet presAssocID="{868C6A5A-AE08-A545-A0CF-2172406F6EA1}" presName="text_1" presStyleLbl="node1" presStyleIdx="0" presStyleCnt="4" custScaleX="103942" custLinFactNeighborY="8892">
        <dgm:presLayoutVars>
          <dgm:bulletEnabled val="1"/>
        </dgm:presLayoutVars>
      </dgm:prSet>
      <dgm:spPr/>
    </dgm:pt>
    <dgm:pt modelId="{BF478637-68B1-7142-8138-1830267CB0EE}" type="pres">
      <dgm:prSet presAssocID="{868C6A5A-AE08-A545-A0CF-2172406F6EA1}" presName="accent_1" presStyleCnt="0"/>
      <dgm:spPr/>
    </dgm:pt>
    <dgm:pt modelId="{A628D4CA-64D8-CF48-ADB5-D36021279384}" type="pres">
      <dgm:prSet presAssocID="{868C6A5A-AE08-A545-A0CF-2172406F6EA1}" presName="accentRepeatNode" presStyleLbl="solidFgAcc1" presStyleIdx="0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FB0DC7B6-FF6A-0B47-9496-23D1355F0D35}" type="pres">
      <dgm:prSet presAssocID="{BAF480FF-0AFF-CC4E-99FF-4AA1BC76A9BD}" presName="text_2" presStyleLbl="node1" presStyleIdx="1" presStyleCnt="4" custScaleX="104253" custScaleY="151890" custLinFactNeighborY="-7410">
        <dgm:presLayoutVars>
          <dgm:bulletEnabled val="1"/>
        </dgm:presLayoutVars>
      </dgm:prSet>
      <dgm:spPr/>
    </dgm:pt>
    <dgm:pt modelId="{F8131A2F-7A98-9B47-B4E0-52DE6B0969EA}" type="pres">
      <dgm:prSet presAssocID="{BAF480FF-0AFF-CC4E-99FF-4AA1BC76A9BD}" presName="accent_2" presStyleCnt="0"/>
      <dgm:spPr/>
    </dgm:pt>
    <dgm:pt modelId="{D7A5BEAE-5F60-1C45-B1D8-323DB2189431}" type="pres">
      <dgm:prSet presAssocID="{BAF480FF-0AFF-CC4E-99FF-4AA1BC76A9BD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0ACDA23B-22BB-6049-9CBB-2C728498451B}" type="pres">
      <dgm:prSet presAssocID="{B7EB3F44-E4CC-A14C-A6E4-BC467E51D9AE}" presName="text_3" presStyleLbl="node1" presStyleIdx="2" presStyleCnt="4" custScaleX="104530" custScaleY="149266">
        <dgm:presLayoutVars>
          <dgm:bulletEnabled val="1"/>
        </dgm:presLayoutVars>
      </dgm:prSet>
      <dgm:spPr/>
    </dgm:pt>
    <dgm:pt modelId="{A6EB87C8-8223-8D43-B08C-854EC009A18B}" type="pres">
      <dgm:prSet presAssocID="{B7EB3F44-E4CC-A14C-A6E4-BC467E51D9AE}" presName="accent_3" presStyleCnt="0"/>
      <dgm:spPr/>
    </dgm:pt>
    <dgm:pt modelId="{12CDB0B5-7441-2549-9097-F12D10207A4A}" type="pres">
      <dgm:prSet presAssocID="{B7EB3F44-E4CC-A14C-A6E4-BC467E51D9AE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815594D-13A7-0E48-936B-1CD8453E8DF0}" type="pres">
      <dgm:prSet presAssocID="{E0A9EFCB-2DFE-A440-A3BB-C1FC429E7CDE}" presName="text_4" presStyleLbl="node1" presStyleIdx="3" presStyleCnt="4" custScaleX="103942" custScaleY="142714">
        <dgm:presLayoutVars>
          <dgm:bulletEnabled val="1"/>
        </dgm:presLayoutVars>
      </dgm:prSet>
      <dgm:spPr/>
    </dgm:pt>
    <dgm:pt modelId="{B5AFDFD8-25F1-0F4D-903D-161EA3C9709F}" type="pres">
      <dgm:prSet presAssocID="{E0A9EFCB-2DFE-A440-A3BB-C1FC429E7CDE}" presName="accent_4" presStyleCnt="0"/>
      <dgm:spPr/>
    </dgm:pt>
    <dgm:pt modelId="{E78A9748-D647-274C-83A0-97A56B2568D9}" type="pres">
      <dgm:prSet presAssocID="{E0A9EFCB-2DFE-A440-A3BB-C1FC429E7CDE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</dgm:ptLst>
  <dgm:cxnLst>
    <dgm:cxn modelId="{43E42C37-0970-D242-B7D1-A9DA699F8504}" type="presOf" srcId="{0A711A29-1CFC-6B48-BCEB-D0E0B75C12CF}" destId="{259C99EE-E849-1747-9EC9-AF400209FFE3}" srcOrd="0" destOrd="0" presId="urn:microsoft.com/office/officeart/2008/layout/VerticalCurvedList"/>
    <dgm:cxn modelId="{70698939-69A6-414F-B988-28223F103872}" srcId="{0A711A29-1CFC-6B48-BCEB-D0E0B75C12CF}" destId="{E0A9EFCB-2DFE-A440-A3BB-C1FC429E7CDE}" srcOrd="3" destOrd="0" parTransId="{AACDFA0C-3F6D-0A4F-A01D-1420E40CC129}" sibTransId="{DC1B7970-C63D-9E4A-BA26-9DE14FF8F0B1}"/>
    <dgm:cxn modelId="{194A7B54-E30F-4648-BFE2-FCB5E9A73C9F}" type="presOf" srcId="{BAF480FF-0AFF-CC4E-99FF-4AA1BC76A9BD}" destId="{FB0DC7B6-FF6A-0B47-9496-23D1355F0D35}" srcOrd="0" destOrd="0" presId="urn:microsoft.com/office/officeart/2008/layout/VerticalCurvedList"/>
    <dgm:cxn modelId="{1A1C3C63-783A-6D4A-939F-5928C71205AA}" srcId="{0A711A29-1CFC-6B48-BCEB-D0E0B75C12CF}" destId="{BAF480FF-0AFF-CC4E-99FF-4AA1BC76A9BD}" srcOrd="1" destOrd="0" parTransId="{B0AD8262-DBDE-A047-8AFE-9203D47A5B5C}" sibTransId="{7E09682C-F423-A94E-A47D-02A0A96AD3C9}"/>
    <dgm:cxn modelId="{AED54F67-0142-1C48-A192-2A2CCE346961}" type="presOf" srcId="{B7EB3F44-E4CC-A14C-A6E4-BC467E51D9AE}" destId="{0ACDA23B-22BB-6049-9CBB-2C728498451B}" srcOrd="0" destOrd="0" presId="urn:microsoft.com/office/officeart/2008/layout/VerticalCurvedList"/>
    <dgm:cxn modelId="{8D9AB887-8322-1A4A-BF56-9FBDA28B2226}" type="presOf" srcId="{E0A9EFCB-2DFE-A440-A3BB-C1FC429E7CDE}" destId="{C815594D-13A7-0E48-936B-1CD8453E8DF0}" srcOrd="0" destOrd="0" presId="urn:microsoft.com/office/officeart/2008/layout/VerticalCurvedList"/>
    <dgm:cxn modelId="{1D36FC88-D15A-4242-9522-D8402A8F8E32}" srcId="{0A711A29-1CFC-6B48-BCEB-D0E0B75C12CF}" destId="{868C6A5A-AE08-A545-A0CF-2172406F6EA1}" srcOrd="0" destOrd="0" parTransId="{1B9C9F64-5ADA-BE4F-BB00-D86959609DE2}" sibTransId="{4503B371-D8CD-5B4B-9300-81567AFAD3A5}"/>
    <dgm:cxn modelId="{0512FD90-A2DF-BC4F-9E2C-A89CD47D31D8}" type="presOf" srcId="{868C6A5A-AE08-A545-A0CF-2172406F6EA1}" destId="{B940E005-D76D-864D-8D7D-E33FBD018401}" srcOrd="0" destOrd="0" presId="urn:microsoft.com/office/officeart/2008/layout/VerticalCurvedList"/>
    <dgm:cxn modelId="{2DFACAAD-79CB-F146-A744-E1D30F8FE29E}" type="presOf" srcId="{4503B371-D8CD-5B4B-9300-81567AFAD3A5}" destId="{0672BE7F-30A6-EB42-8B60-2C195E51E109}" srcOrd="0" destOrd="0" presId="urn:microsoft.com/office/officeart/2008/layout/VerticalCurvedList"/>
    <dgm:cxn modelId="{37F9D1CD-0A2D-EF41-8D63-DCB06909AFEE}" srcId="{0A711A29-1CFC-6B48-BCEB-D0E0B75C12CF}" destId="{B7EB3F44-E4CC-A14C-A6E4-BC467E51D9AE}" srcOrd="2" destOrd="0" parTransId="{5445C22C-9CB2-8A4C-A9F5-7D8E763E55DF}" sibTransId="{436C4843-AC8C-3E4C-9FC6-DA8D2F156613}"/>
    <dgm:cxn modelId="{4C2A9C58-A6C0-3B4F-8E42-E7C033AFF400}" type="presParOf" srcId="{259C99EE-E849-1747-9EC9-AF400209FFE3}" destId="{E708ABED-627C-5142-98BD-41E8D83E45FA}" srcOrd="0" destOrd="0" presId="urn:microsoft.com/office/officeart/2008/layout/VerticalCurvedList"/>
    <dgm:cxn modelId="{5FA2D742-88CD-FC44-B89C-ABD3CF89768B}" type="presParOf" srcId="{E708ABED-627C-5142-98BD-41E8D83E45FA}" destId="{EFC16936-8B68-0C4B-B742-65852A91FC49}" srcOrd="0" destOrd="0" presId="urn:microsoft.com/office/officeart/2008/layout/VerticalCurvedList"/>
    <dgm:cxn modelId="{B1A8ED9E-8395-4F4D-A462-788B48A40BBF}" type="presParOf" srcId="{EFC16936-8B68-0C4B-B742-65852A91FC49}" destId="{C357E104-9167-CF40-9D47-1BC4B57EFA80}" srcOrd="0" destOrd="0" presId="urn:microsoft.com/office/officeart/2008/layout/VerticalCurvedList"/>
    <dgm:cxn modelId="{00F435D3-1A78-9545-954B-0A849B1D5ADD}" type="presParOf" srcId="{EFC16936-8B68-0C4B-B742-65852A91FC49}" destId="{0672BE7F-30A6-EB42-8B60-2C195E51E109}" srcOrd="1" destOrd="0" presId="urn:microsoft.com/office/officeart/2008/layout/VerticalCurvedList"/>
    <dgm:cxn modelId="{4A8914D5-1BF5-A247-9DF8-E2E239C9CB0D}" type="presParOf" srcId="{EFC16936-8B68-0C4B-B742-65852A91FC49}" destId="{24728FD6-BF3C-3243-9B63-F4CCA4296397}" srcOrd="2" destOrd="0" presId="urn:microsoft.com/office/officeart/2008/layout/VerticalCurvedList"/>
    <dgm:cxn modelId="{EBD90FF7-F177-924F-AD1D-E872BCE369CA}" type="presParOf" srcId="{EFC16936-8B68-0C4B-B742-65852A91FC49}" destId="{AA8D12AB-466F-744B-9FF0-B5B5D2C9C501}" srcOrd="3" destOrd="0" presId="urn:microsoft.com/office/officeart/2008/layout/VerticalCurvedList"/>
    <dgm:cxn modelId="{8998391E-D50B-3E4B-9960-18ED8E87683A}" type="presParOf" srcId="{E708ABED-627C-5142-98BD-41E8D83E45FA}" destId="{B940E005-D76D-864D-8D7D-E33FBD018401}" srcOrd="1" destOrd="0" presId="urn:microsoft.com/office/officeart/2008/layout/VerticalCurvedList"/>
    <dgm:cxn modelId="{14299A16-E1A9-134C-8DEE-1E73E38D73D6}" type="presParOf" srcId="{E708ABED-627C-5142-98BD-41E8D83E45FA}" destId="{BF478637-68B1-7142-8138-1830267CB0EE}" srcOrd="2" destOrd="0" presId="urn:microsoft.com/office/officeart/2008/layout/VerticalCurvedList"/>
    <dgm:cxn modelId="{19523807-8B3A-7A4A-A00E-E4D6DCB67F9B}" type="presParOf" srcId="{BF478637-68B1-7142-8138-1830267CB0EE}" destId="{A628D4CA-64D8-CF48-ADB5-D36021279384}" srcOrd="0" destOrd="0" presId="urn:microsoft.com/office/officeart/2008/layout/VerticalCurvedList"/>
    <dgm:cxn modelId="{B42665F4-E349-4348-8D6C-2CB56C440AAB}" type="presParOf" srcId="{E708ABED-627C-5142-98BD-41E8D83E45FA}" destId="{FB0DC7B6-FF6A-0B47-9496-23D1355F0D35}" srcOrd="3" destOrd="0" presId="urn:microsoft.com/office/officeart/2008/layout/VerticalCurvedList"/>
    <dgm:cxn modelId="{F2148597-49EC-6842-B21C-715106C78D6D}" type="presParOf" srcId="{E708ABED-627C-5142-98BD-41E8D83E45FA}" destId="{F8131A2F-7A98-9B47-B4E0-52DE6B0969EA}" srcOrd="4" destOrd="0" presId="urn:microsoft.com/office/officeart/2008/layout/VerticalCurvedList"/>
    <dgm:cxn modelId="{030A290C-2953-084F-BD60-B7CF14EDB9FE}" type="presParOf" srcId="{F8131A2F-7A98-9B47-B4E0-52DE6B0969EA}" destId="{D7A5BEAE-5F60-1C45-B1D8-323DB2189431}" srcOrd="0" destOrd="0" presId="urn:microsoft.com/office/officeart/2008/layout/VerticalCurvedList"/>
    <dgm:cxn modelId="{9D9FF0FE-A526-A441-867B-FEF09B7D8C00}" type="presParOf" srcId="{E708ABED-627C-5142-98BD-41E8D83E45FA}" destId="{0ACDA23B-22BB-6049-9CBB-2C728498451B}" srcOrd="5" destOrd="0" presId="urn:microsoft.com/office/officeart/2008/layout/VerticalCurvedList"/>
    <dgm:cxn modelId="{C87AEFF8-1DDB-0E4E-BEC2-F43ECBB93188}" type="presParOf" srcId="{E708ABED-627C-5142-98BD-41E8D83E45FA}" destId="{A6EB87C8-8223-8D43-B08C-854EC009A18B}" srcOrd="6" destOrd="0" presId="urn:microsoft.com/office/officeart/2008/layout/VerticalCurvedList"/>
    <dgm:cxn modelId="{CFC1AA8C-4F0C-1A4E-A1D2-F8C9B3EA2223}" type="presParOf" srcId="{A6EB87C8-8223-8D43-B08C-854EC009A18B}" destId="{12CDB0B5-7441-2549-9097-F12D10207A4A}" srcOrd="0" destOrd="0" presId="urn:microsoft.com/office/officeart/2008/layout/VerticalCurvedList"/>
    <dgm:cxn modelId="{0E08CAE6-E488-2D48-8E11-F28B3C409637}" type="presParOf" srcId="{E708ABED-627C-5142-98BD-41E8D83E45FA}" destId="{C815594D-13A7-0E48-936B-1CD8453E8DF0}" srcOrd="7" destOrd="0" presId="urn:microsoft.com/office/officeart/2008/layout/VerticalCurvedList"/>
    <dgm:cxn modelId="{9FEFC1E4-76E3-4F45-8109-ACD6D572589A}" type="presParOf" srcId="{E708ABED-627C-5142-98BD-41E8D83E45FA}" destId="{B5AFDFD8-25F1-0F4D-903D-161EA3C9709F}" srcOrd="8" destOrd="0" presId="urn:microsoft.com/office/officeart/2008/layout/VerticalCurvedList"/>
    <dgm:cxn modelId="{D8AA76F3-B581-9243-B07E-8E23D85C1F88}" type="presParOf" srcId="{B5AFDFD8-25F1-0F4D-903D-161EA3C9709F}" destId="{E78A9748-D647-274C-83A0-97A56B2568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sp:txBody>
      <dsp:txXfrm>
        <a:off x="610504" y="416587"/>
        <a:ext cx="7440913" cy="833607"/>
      </dsp:txXfrm>
    </dsp:sp>
    <dsp:sp modelId="{A628D4CA-64D8-CF48-ADB5-D3602127938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sp:txBody>
      <dsp:txXfrm>
        <a:off x="1088431" y="1667215"/>
        <a:ext cx="6962986" cy="833607"/>
      </dsp:txXfrm>
    </dsp:sp>
    <dsp:sp modelId="{D7A5BEAE-5F60-1C45-B1D8-323DB218943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1088431" y="2917843"/>
        <a:ext cx="6962986" cy="833607"/>
      </dsp:txXfrm>
    </dsp:sp>
    <dsp:sp modelId="{12CDB0B5-7441-2549-9097-F12D10207A4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kern="12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sp:txBody>
      <dsp:txXfrm>
        <a:off x="610504" y="4168472"/>
        <a:ext cx="7440913" cy="833607"/>
      </dsp:txXfrm>
    </dsp:sp>
    <dsp:sp modelId="{E78A9748-D647-274C-83A0-97A56B2568D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sp:txBody>
      <dsp:txXfrm>
        <a:off x="610504" y="416587"/>
        <a:ext cx="7440913" cy="833607"/>
      </dsp:txXfrm>
    </dsp:sp>
    <dsp:sp modelId="{A628D4CA-64D8-CF48-ADB5-D3602127938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sp:txBody>
      <dsp:txXfrm>
        <a:off x="1088431" y="1667215"/>
        <a:ext cx="6962986" cy="833607"/>
      </dsp:txXfrm>
    </dsp:sp>
    <dsp:sp modelId="{D7A5BEAE-5F60-1C45-B1D8-323DB218943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1088431" y="2917843"/>
        <a:ext cx="6962986" cy="833607"/>
      </dsp:txXfrm>
    </dsp:sp>
    <dsp:sp modelId="{12CDB0B5-7441-2549-9097-F12D10207A4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kern="12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sp:txBody>
      <dsp:txXfrm>
        <a:off x="610504" y="4168472"/>
        <a:ext cx="7440913" cy="833607"/>
      </dsp:txXfrm>
    </dsp:sp>
    <dsp:sp modelId="{E78A9748-D647-274C-83A0-97A56B2568D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sp:txBody>
      <dsp:txXfrm>
        <a:off x="610504" y="416587"/>
        <a:ext cx="7440913" cy="833607"/>
      </dsp:txXfrm>
    </dsp:sp>
    <dsp:sp modelId="{A628D4CA-64D8-CF48-ADB5-D3602127938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sp:txBody>
      <dsp:txXfrm>
        <a:off x="1088431" y="1667215"/>
        <a:ext cx="6962986" cy="833607"/>
      </dsp:txXfrm>
    </dsp:sp>
    <dsp:sp modelId="{D7A5BEAE-5F60-1C45-B1D8-323DB218943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1088431" y="2917843"/>
        <a:ext cx="6962986" cy="833607"/>
      </dsp:txXfrm>
    </dsp:sp>
    <dsp:sp modelId="{12CDB0B5-7441-2549-9097-F12D10207A4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kern="12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sp:txBody>
      <dsp:txXfrm>
        <a:off x="610504" y="4168472"/>
        <a:ext cx="7440913" cy="833607"/>
      </dsp:txXfrm>
    </dsp:sp>
    <dsp:sp modelId="{E78A9748-D647-274C-83A0-97A56B2568D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sp:txBody>
      <dsp:txXfrm>
        <a:off x="610504" y="416587"/>
        <a:ext cx="7440913" cy="833607"/>
      </dsp:txXfrm>
    </dsp:sp>
    <dsp:sp modelId="{A628D4CA-64D8-CF48-ADB5-D3602127938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sp:txBody>
      <dsp:txXfrm>
        <a:off x="1088431" y="1667215"/>
        <a:ext cx="6962986" cy="833607"/>
      </dsp:txXfrm>
    </dsp:sp>
    <dsp:sp modelId="{D7A5BEAE-5F60-1C45-B1D8-323DB218943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1088431" y="2917843"/>
        <a:ext cx="6962986" cy="833607"/>
      </dsp:txXfrm>
    </dsp:sp>
    <dsp:sp modelId="{12CDB0B5-7441-2549-9097-F12D10207A4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kern="12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sp:txBody>
      <dsp:txXfrm>
        <a:off x="610504" y="4168472"/>
        <a:ext cx="7440913" cy="833607"/>
      </dsp:txXfrm>
    </dsp:sp>
    <dsp:sp modelId="{E78A9748-D647-274C-83A0-97A56B2568D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la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participación femenina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en los ámbitos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y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LOS LIDERAZGOS EN LA GESTIÓN UNIVERSITARIA DE LA CTCI</a:t>
          </a:r>
        </a:p>
      </dsp:txBody>
      <dsp:txXfrm>
        <a:off x="610504" y="416587"/>
        <a:ext cx="7440913" cy="833607"/>
      </dsp:txXfrm>
    </dsp:sp>
    <dsp:sp modelId="{A628D4CA-64D8-CF48-ADB5-D3602127938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el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ENFOQUE DE GÉNERO EN LA PRODUCCIÓN CIENTÍFICA 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y desarrollo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PROYECTOS EN </a:t>
          </a:r>
          <a:r>
            <a:rPr lang="es-ES" sz="14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b="1" kern="1200" dirty="0">
              <a:latin typeface="Arima Koshi" pitchFamily="2" charset="77"/>
              <a:cs typeface="Arima Koshi" pitchFamily="2" charset="77"/>
            </a:rPr>
            <a:t>,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 tanto a nivel de contenido como en los procesos investigativos, para constituirnos como institución nacional líder en estas temáticas</a:t>
          </a:r>
        </a:p>
      </dsp:txBody>
      <dsp:txXfrm>
        <a:off x="1088431" y="1667215"/>
        <a:ext cx="6962986" cy="833607"/>
      </dsp:txXfrm>
    </dsp:sp>
    <dsp:sp modelId="{D7A5BEAE-5F60-1C45-B1D8-323DB218943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Generar un ecosistema institucional libre de sesgos de género en las áreas de </a:t>
          </a:r>
          <a:r>
            <a:rPr lang="es-ES" sz="12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, en un marco de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TRANSFORMACIÓN ORGANIZACIONAL que favorezca la igualdad de género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1088431" y="2917843"/>
        <a:ext cx="6962986" cy="833607"/>
      </dsp:txXfrm>
    </dsp:sp>
    <dsp:sp modelId="{12CDB0B5-7441-2549-9097-F12D10207A4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ma Koshi" pitchFamily="2" charset="77"/>
              <a:cs typeface="Arima Koshi" pitchFamily="2" charset="77"/>
            </a:rPr>
            <a:t>Fortalecer </a:t>
          </a:r>
          <a:r>
            <a:rPr lang="es-ES" sz="1400" b="1" kern="1200" dirty="0">
              <a:latin typeface="Arima Koshi" pitchFamily="2" charset="77"/>
              <a:cs typeface="Arima Koshi" pitchFamily="2" charset="77"/>
            </a:rPr>
            <a:t>el TRABAJO COLABORATIVO EN REDES </a:t>
          </a:r>
          <a:r>
            <a:rPr lang="es-ES" sz="1400" kern="1200" dirty="0">
              <a:latin typeface="Arima Koshi" pitchFamily="2" charset="77"/>
              <a:cs typeface="Arima Koshi" pitchFamily="2" charset="77"/>
            </a:rPr>
            <a:t>sobre temas de género en CTCI </a:t>
          </a:r>
          <a:r>
            <a:rPr lang="es-ES" sz="1200" kern="1200" dirty="0">
              <a:latin typeface="Arima Koshi" pitchFamily="2" charset="77"/>
              <a:cs typeface="Arima Koshi" pitchFamily="2" charset="77"/>
            </a:rPr>
            <a:t>a nivel regional, nacional e internacional.</a:t>
          </a:r>
        </a:p>
      </dsp:txBody>
      <dsp:txXfrm>
        <a:off x="610504" y="4168472"/>
        <a:ext cx="7440913" cy="833607"/>
      </dsp:txXfrm>
    </dsp:sp>
    <dsp:sp modelId="{E78A9748-D647-274C-83A0-97A56B2568D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210780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371442" y="490711"/>
          <a:ext cx="8187905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nuevas investigadoras</a:t>
          </a:r>
        </a:p>
      </dsp:txBody>
      <dsp:txXfrm>
        <a:off x="371442" y="490711"/>
        <a:ext cx="8187905" cy="833607"/>
      </dsp:txXfrm>
    </dsp:sp>
    <dsp:sp modelId="{A628D4CA-64D8-CF48-ADB5-D36021279384}">
      <dsp:nvSpPr>
        <dsp:cNvPr id="0" name=""/>
        <dsp:cNvSpPr/>
      </dsp:nvSpPr>
      <dsp:spPr>
        <a:xfrm>
          <a:off x="5701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847283" y="1389165"/>
          <a:ext cx="7714151" cy="1266166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kern="1200" dirty="0">
            <a:latin typeface="Arima Koshi" pitchFamily="2" charset="77"/>
            <a:cs typeface="Arima Koshi" pitchFamily="2" charset="77"/>
          </a:endParaRPr>
        </a:p>
      </dsp:txBody>
      <dsp:txXfrm>
        <a:off x="847283" y="1389165"/>
        <a:ext cx="7714151" cy="1266166"/>
      </dsp:txXfrm>
    </dsp:sp>
    <dsp:sp modelId="{D7A5BEAE-5F60-1C45-B1D8-323DB2189431}">
      <dsp:nvSpPr>
        <dsp:cNvPr id="0" name=""/>
        <dsp:cNvSpPr/>
      </dsp:nvSpPr>
      <dsp:spPr>
        <a:xfrm>
          <a:off x="483627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837034" y="2712501"/>
          <a:ext cx="7734647" cy="124429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kern="1200" dirty="0">
            <a:latin typeface="Arima Koshi" pitchFamily="2" charset="77"/>
            <a:cs typeface="Arima Koshi" pitchFamily="2" charset="77"/>
          </a:endParaRPr>
        </a:p>
      </dsp:txBody>
      <dsp:txXfrm>
        <a:off x="837034" y="2712501"/>
        <a:ext cx="7734647" cy="1244292"/>
      </dsp:txXfrm>
    </dsp:sp>
    <dsp:sp modelId="{12CDB0B5-7441-2549-9097-F12D10207A4A}">
      <dsp:nvSpPr>
        <dsp:cNvPr id="0" name=""/>
        <dsp:cNvSpPr/>
      </dsp:nvSpPr>
      <dsp:spPr>
        <a:xfrm>
          <a:off x="483627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371442" y="3990438"/>
          <a:ext cx="8187905" cy="1189674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.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371442" y="3990438"/>
        <a:ext cx="8187905" cy="1189674"/>
      </dsp:txXfrm>
    </dsp:sp>
    <dsp:sp modelId="{E78A9748-D647-274C-83A0-97A56B2568D9}">
      <dsp:nvSpPr>
        <dsp:cNvPr id="0" name=""/>
        <dsp:cNvSpPr/>
      </dsp:nvSpPr>
      <dsp:spPr>
        <a:xfrm>
          <a:off x="5701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210780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371442" y="490711"/>
          <a:ext cx="8187905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nuevas investigadoras</a:t>
          </a:r>
        </a:p>
      </dsp:txBody>
      <dsp:txXfrm>
        <a:off x="371442" y="490711"/>
        <a:ext cx="8187905" cy="833607"/>
      </dsp:txXfrm>
    </dsp:sp>
    <dsp:sp modelId="{A628D4CA-64D8-CF48-ADB5-D36021279384}">
      <dsp:nvSpPr>
        <dsp:cNvPr id="0" name=""/>
        <dsp:cNvSpPr/>
      </dsp:nvSpPr>
      <dsp:spPr>
        <a:xfrm>
          <a:off x="5701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847283" y="1389165"/>
          <a:ext cx="7714151" cy="1266166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kern="1200" dirty="0">
            <a:latin typeface="Arima Koshi" pitchFamily="2" charset="77"/>
            <a:cs typeface="Arima Koshi" pitchFamily="2" charset="77"/>
          </a:endParaRPr>
        </a:p>
      </dsp:txBody>
      <dsp:txXfrm>
        <a:off x="847283" y="1389165"/>
        <a:ext cx="7714151" cy="1266166"/>
      </dsp:txXfrm>
    </dsp:sp>
    <dsp:sp modelId="{D7A5BEAE-5F60-1C45-B1D8-323DB2189431}">
      <dsp:nvSpPr>
        <dsp:cNvPr id="0" name=""/>
        <dsp:cNvSpPr/>
      </dsp:nvSpPr>
      <dsp:spPr>
        <a:xfrm>
          <a:off x="483627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837034" y="2712501"/>
          <a:ext cx="7734647" cy="124429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kern="1200" dirty="0">
            <a:latin typeface="Arima Koshi" pitchFamily="2" charset="77"/>
            <a:cs typeface="Arima Koshi" pitchFamily="2" charset="77"/>
          </a:endParaRPr>
        </a:p>
      </dsp:txBody>
      <dsp:txXfrm>
        <a:off x="837034" y="2712501"/>
        <a:ext cx="7734647" cy="1244292"/>
      </dsp:txXfrm>
    </dsp:sp>
    <dsp:sp modelId="{12CDB0B5-7441-2549-9097-F12D10207A4A}">
      <dsp:nvSpPr>
        <dsp:cNvPr id="0" name=""/>
        <dsp:cNvSpPr/>
      </dsp:nvSpPr>
      <dsp:spPr>
        <a:xfrm>
          <a:off x="483627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371442" y="3990438"/>
          <a:ext cx="8187905" cy="1189674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.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371442" y="3990438"/>
        <a:ext cx="8187905" cy="1189674"/>
      </dsp:txXfrm>
    </dsp:sp>
    <dsp:sp modelId="{E78A9748-D647-274C-83A0-97A56B2568D9}">
      <dsp:nvSpPr>
        <dsp:cNvPr id="0" name=""/>
        <dsp:cNvSpPr/>
      </dsp:nvSpPr>
      <dsp:spPr>
        <a:xfrm>
          <a:off x="5701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210780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371442" y="490711"/>
          <a:ext cx="8187905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nuevas investigadoras</a:t>
          </a:r>
        </a:p>
      </dsp:txBody>
      <dsp:txXfrm>
        <a:off x="371442" y="490711"/>
        <a:ext cx="8187905" cy="833607"/>
      </dsp:txXfrm>
    </dsp:sp>
    <dsp:sp modelId="{A628D4CA-64D8-CF48-ADB5-D36021279384}">
      <dsp:nvSpPr>
        <dsp:cNvPr id="0" name=""/>
        <dsp:cNvSpPr/>
      </dsp:nvSpPr>
      <dsp:spPr>
        <a:xfrm>
          <a:off x="5701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847283" y="1389165"/>
          <a:ext cx="7714151" cy="1266166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kern="1200" dirty="0">
            <a:latin typeface="Arima Koshi" pitchFamily="2" charset="77"/>
            <a:cs typeface="Arima Koshi" pitchFamily="2" charset="77"/>
          </a:endParaRPr>
        </a:p>
      </dsp:txBody>
      <dsp:txXfrm>
        <a:off x="847283" y="1389165"/>
        <a:ext cx="7714151" cy="1266166"/>
      </dsp:txXfrm>
    </dsp:sp>
    <dsp:sp modelId="{D7A5BEAE-5F60-1C45-B1D8-323DB2189431}">
      <dsp:nvSpPr>
        <dsp:cNvPr id="0" name=""/>
        <dsp:cNvSpPr/>
      </dsp:nvSpPr>
      <dsp:spPr>
        <a:xfrm>
          <a:off x="483627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837034" y="2712501"/>
          <a:ext cx="7734647" cy="124429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kern="1200" dirty="0">
            <a:latin typeface="Arima Koshi" pitchFamily="2" charset="77"/>
            <a:cs typeface="Arima Koshi" pitchFamily="2" charset="77"/>
          </a:endParaRPr>
        </a:p>
      </dsp:txBody>
      <dsp:txXfrm>
        <a:off x="837034" y="2712501"/>
        <a:ext cx="7734647" cy="1244292"/>
      </dsp:txXfrm>
    </dsp:sp>
    <dsp:sp modelId="{12CDB0B5-7441-2549-9097-F12D10207A4A}">
      <dsp:nvSpPr>
        <dsp:cNvPr id="0" name=""/>
        <dsp:cNvSpPr/>
      </dsp:nvSpPr>
      <dsp:spPr>
        <a:xfrm>
          <a:off x="483627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371442" y="3990438"/>
          <a:ext cx="8187905" cy="1189674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.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371442" y="3990438"/>
        <a:ext cx="8187905" cy="1189674"/>
      </dsp:txXfrm>
    </dsp:sp>
    <dsp:sp modelId="{E78A9748-D647-274C-83A0-97A56B2568D9}">
      <dsp:nvSpPr>
        <dsp:cNvPr id="0" name=""/>
        <dsp:cNvSpPr/>
      </dsp:nvSpPr>
      <dsp:spPr>
        <a:xfrm>
          <a:off x="5701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2BE7F-30A6-EB42-8B60-2C195E51E109}">
      <dsp:nvSpPr>
        <dsp:cNvPr id="0" name=""/>
        <dsp:cNvSpPr/>
      </dsp:nvSpPr>
      <dsp:spPr>
        <a:xfrm>
          <a:off x="-6210780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E005-D76D-864D-8D7D-E33FBD018401}">
      <dsp:nvSpPr>
        <dsp:cNvPr id="0" name=""/>
        <dsp:cNvSpPr/>
      </dsp:nvSpPr>
      <dsp:spPr>
        <a:xfrm>
          <a:off x="371442" y="490711"/>
          <a:ext cx="8187905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MENTORÍAS para la postulación de proyectos y realización de publicaciones 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      nuevas investigadoras</a:t>
          </a:r>
        </a:p>
      </dsp:txBody>
      <dsp:txXfrm>
        <a:off x="371442" y="490711"/>
        <a:ext cx="8187905" cy="833607"/>
      </dsp:txXfrm>
    </dsp:sp>
    <dsp:sp modelId="{A628D4CA-64D8-CF48-ADB5-D36021279384}">
      <dsp:nvSpPr>
        <dsp:cNvPr id="0" name=""/>
        <dsp:cNvSpPr/>
      </dsp:nvSpPr>
      <dsp:spPr>
        <a:xfrm>
          <a:off x="5701" y="312386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C7B6-FF6A-0B47-9496-23D1355F0D35}">
      <dsp:nvSpPr>
        <dsp:cNvPr id="0" name=""/>
        <dsp:cNvSpPr/>
      </dsp:nvSpPr>
      <dsp:spPr>
        <a:xfrm>
          <a:off x="847283" y="1389165"/>
          <a:ext cx="7714151" cy="1266166"/>
        </a:xfrm>
        <a:prstGeom prst="rect">
          <a:avLst/>
        </a:prstGeom>
        <a:solidFill>
          <a:srgbClr val="108D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II Fondo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CONCURSABLE DE INVESTIGACIÓN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en temas de género diversidad sexual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Fondos Asistencia a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CONGRESOS Y TESIS </a:t>
          </a: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de pregrado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rima Koshi" pitchFamily="2" charset="77"/>
              <a:cs typeface="Arima Koshi" pitchFamily="2" charset="77"/>
            </a:rPr>
            <a:t>   Base de recopilación de </a:t>
          </a:r>
          <a:r>
            <a:rPr lang="es-ES" sz="1600" b="1" i="0" kern="1200" dirty="0">
              <a:latin typeface="Arima Koshi" pitchFamily="2" charset="77"/>
              <a:cs typeface="Arima Koshi" pitchFamily="2" charset="77"/>
            </a:rPr>
            <a:t>REVISTAS EN TEMÁTICAS DE GÉNERO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 “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con enfoque de género”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 4 y 7 de noviembre </a:t>
          </a:r>
          <a:endParaRPr lang="es-ES" sz="1600" b="0" i="0" kern="1200" dirty="0">
            <a:latin typeface="Arima Koshi" pitchFamily="2" charset="77"/>
            <a:cs typeface="Arima Koshi" pitchFamily="2" charset="77"/>
          </a:endParaRPr>
        </a:p>
      </dsp:txBody>
      <dsp:txXfrm>
        <a:off x="847283" y="1389165"/>
        <a:ext cx="7714151" cy="1266166"/>
      </dsp:txXfrm>
    </dsp:sp>
    <dsp:sp modelId="{D7A5BEAE-5F60-1C45-B1D8-323DB2189431}">
      <dsp:nvSpPr>
        <dsp:cNvPr id="0" name=""/>
        <dsp:cNvSpPr/>
      </dsp:nvSpPr>
      <dsp:spPr>
        <a:xfrm>
          <a:off x="483627" y="1563014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DA23B-22BB-6049-9CBB-2C728498451B}">
      <dsp:nvSpPr>
        <dsp:cNvPr id="0" name=""/>
        <dsp:cNvSpPr/>
      </dsp:nvSpPr>
      <dsp:spPr>
        <a:xfrm>
          <a:off x="837034" y="2712501"/>
          <a:ext cx="7734647" cy="124429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Protocolo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MANUAL DESARROLLO </a:t>
          </a:r>
          <a:r>
            <a:rPr lang="es-ES" sz="1600" b="1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 LIBRE DE SESGOS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género en la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investigación.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CL" sz="1600" b="1" kern="1200" dirty="0">
              <a:latin typeface="Arima Koshi" pitchFamily="2" charset="77"/>
              <a:cs typeface="Arima Koshi" pitchFamily="2" charset="77"/>
            </a:rPr>
            <a:t>TALLER INVESTIGACIÓN </a:t>
          </a:r>
          <a:r>
            <a:rPr lang="es-CL" sz="1600" kern="1200" dirty="0">
              <a:latin typeface="Arima Koshi" pitchFamily="2" charset="77"/>
              <a:cs typeface="Arima Koshi" pitchFamily="2" charset="77"/>
            </a:rPr>
            <a:t>con enfoque de género 3 y 10 de noviembre “Órganos y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rima Koshi" pitchFamily="2" charset="77"/>
              <a:cs typeface="Arima Koshi" pitchFamily="2" charset="77"/>
            </a:rPr>
            <a:t>  Gestión universitaria”</a:t>
          </a:r>
          <a:endParaRPr lang="es-ES" sz="1600" kern="1200" dirty="0">
            <a:latin typeface="Arima Koshi" pitchFamily="2" charset="77"/>
            <a:cs typeface="Arima Koshi" pitchFamily="2" charset="77"/>
          </a:endParaRPr>
        </a:p>
      </dsp:txBody>
      <dsp:txXfrm>
        <a:off x="837034" y="2712501"/>
        <a:ext cx="7734647" cy="1244292"/>
      </dsp:txXfrm>
    </dsp:sp>
    <dsp:sp modelId="{12CDB0B5-7441-2549-9097-F12D10207A4A}">
      <dsp:nvSpPr>
        <dsp:cNvPr id="0" name=""/>
        <dsp:cNvSpPr/>
      </dsp:nvSpPr>
      <dsp:spPr>
        <a:xfrm>
          <a:off x="483627" y="2813642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594D-13A7-0E48-936B-1CD8453E8DF0}">
      <dsp:nvSpPr>
        <dsp:cNvPr id="0" name=""/>
        <dsp:cNvSpPr/>
      </dsp:nvSpPr>
      <dsp:spPr>
        <a:xfrm>
          <a:off x="371442" y="3990438"/>
          <a:ext cx="8187905" cy="1189674"/>
        </a:xfrm>
        <a:prstGeom prst="rect">
          <a:avLst/>
        </a:prstGeom>
        <a:solidFill>
          <a:srgbClr val="CDB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Formación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 REGIONAL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mujeres en CTCI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Realización de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WORKSHOPS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 sobre temas de género, investigación e innovación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Apoyo a la Incorporación de mujeres en </a:t>
          </a:r>
          <a:r>
            <a:rPr lang="es-ES" sz="1600" b="1" kern="1200" dirty="0">
              <a:latin typeface="Arima Koshi" pitchFamily="2" charset="77"/>
              <a:cs typeface="Arima Koshi" pitchFamily="2" charset="77"/>
            </a:rPr>
            <a:t>REDES NACIONALES E INTERNACIONALES 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ma Koshi" pitchFamily="2" charset="77"/>
              <a:cs typeface="Arima Koshi" pitchFamily="2" charset="77"/>
            </a:rPr>
            <a:t>  </a:t>
          </a:r>
          <a:r>
            <a:rPr lang="es-ES" sz="1600" kern="1200" dirty="0" err="1">
              <a:latin typeface="Arima Koshi" pitchFamily="2" charset="77"/>
              <a:cs typeface="Arima Koshi" pitchFamily="2" charset="77"/>
            </a:rPr>
            <a:t>I+D+i+e</a:t>
          </a:r>
          <a:r>
            <a:rPr lang="es-ES" sz="1600" kern="1200" dirty="0">
              <a:latin typeface="Arima Koshi" pitchFamily="2" charset="77"/>
              <a:cs typeface="Arima Koshi" pitchFamily="2" charset="77"/>
            </a:rPr>
            <a:t>.</a:t>
          </a:r>
          <a:endParaRPr lang="es-ES" sz="1200" kern="1200" dirty="0">
            <a:latin typeface="Arima Koshi" pitchFamily="2" charset="77"/>
            <a:cs typeface="Arima Koshi" pitchFamily="2" charset="77"/>
          </a:endParaRPr>
        </a:p>
      </dsp:txBody>
      <dsp:txXfrm>
        <a:off x="371442" y="3990438"/>
        <a:ext cx="8187905" cy="1189674"/>
      </dsp:txXfrm>
    </dsp:sp>
    <dsp:sp modelId="{E78A9748-D647-274C-83A0-97A56B2568D9}">
      <dsp:nvSpPr>
        <dsp:cNvPr id="0" name=""/>
        <dsp:cNvSpPr/>
      </dsp:nvSpPr>
      <dsp:spPr>
        <a:xfrm>
          <a:off x="5701" y="4064271"/>
          <a:ext cx="1042009" cy="10420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D11D-5693-1146-A2D6-07046FE189EA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9404-E848-3F4E-BC0B-C9906AD8570F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401666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4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2642594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15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51418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16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90647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17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77154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18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2400361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19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113889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20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1403426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21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88931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23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405941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5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81214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6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73552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7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135066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8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88679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10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13513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8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103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9404-E848-3F4E-BC0B-C9906AD8570F}" type="slidenum">
              <a:rPr lang="es-DE" smtClean="0"/>
              <a:t>14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72784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8737688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6563966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40287419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16817161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20142228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42339219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35822457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76594344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22113584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8273542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35341895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467C-F5A7-754C-A324-61FA0B8C462B}" type="datetimeFigureOut">
              <a:rPr lang="es-DE" smtClean="0"/>
              <a:t>10/16/22</a:t>
            </a:fld>
            <a:endParaRPr lang="es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09C0-DCAA-1B4C-8E4B-646BB5A51B94}" type="slidenum">
              <a:rPr lang="es-DE" smtClean="0"/>
              <a:t>‹Nº›</a:t>
            </a:fld>
            <a:endParaRPr lang="es-DE"/>
          </a:p>
        </p:txBody>
      </p:sp>
    </p:spTree>
    <p:extLst>
      <p:ext uri="{BB962C8B-B14F-4D97-AF65-F5344CB8AC3E}">
        <p14:creationId xmlns:p14="http://schemas.microsoft.com/office/powerpoint/2010/main" val="204005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030" name="Picture 6" descr="Acreditación Ulagos">
            <a:extLst>
              <a:ext uri="{FF2B5EF4-FFF2-40B4-BE49-F238E27FC236}">
                <a16:creationId xmlns:a16="http://schemas.microsoft.com/office/drawing/2014/main" id="{DC368198-F23B-D219-7C28-638A59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5" y="407362"/>
            <a:ext cx="2798950" cy="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1370"/>
            <a:ext cx="5029201" cy="2104160"/>
          </a:xfrm>
          <a:prstGeom prst="rect">
            <a:avLst/>
          </a:prstGeom>
        </p:spPr>
      </p:pic>
      <p:sp>
        <p:nvSpPr>
          <p:cNvPr id="20" name="Paralelogramo 19">
            <a:extLst>
              <a:ext uri="{FF2B5EF4-FFF2-40B4-BE49-F238E27FC236}">
                <a16:creationId xmlns:a16="http://schemas.microsoft.com/office/drawing/2014/main" id="{5BB5C73F-F36B-01DF-96B5-1BFFA6DE573A}"/>
              </a:ext>
            </a:extLst>
          </p:cNvPr>
          <p:cNvSpPr/>
          <p:nvPr/>
        </p:nvSpPr>
        <p:spPr>
          <a:xfrm>
            <a:off x="4253345" y="0"/>
            <a:ext cx="7938655" cy="6858000"/>
          </a:xfrm>
          <a:prstGeom prst="parallelogram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E" sz="4000" dirty="0">
              <a:latin typeface="Abadi MT Condensed Light" panose="020B0306030101010103" pitchFamily="34" charset="77"/>
              <a:cs typeface="Agency FB" panose="020F0502020204030204" pitchFamily="34" charset="0"/>
            </a:endParaRPr>
          </a:p>
          <a:p>
            <a:pPr algn="ctr"/>
            <a:r>
              <a:rPr lang="es-DE" sz="2400">
                <a:latin typeface="Arima Koshi" pitchFamily="2" charset="77"/>
                <a:cs typeface="Arima Koshi" pitchFamily="2" charset="77"/>
              </a:rPr>
              <a:t>“</a:t>
            </a:r>
            <a:r>
              <a:rPr lang="es-DE" sz="2400" b="1">
                <a:latin typeface="Arima Koshi" pitchFamily="2" charset="77"/>
                <a:cs typeface="Arima Koshi" pitchFamily="2" charset="77"/>
              </a:rPr>
              <a:t>MÁS MUJERES, MÁS CIENCIA E INNOVACIÓN</a:t>
            </a:r>
            <a:r>
              <a:rPr lang="es-DE" sz="2400">
                <a:latin typeface="Arima Koshi" pitchFamily="2" charset="77"/>
                <a:cs typeface="Arima Koshi" pitchFamily="2" charset="77"/>
              </a:rPr>
              <a:t>: FORTALECIMIENTO DE CAPACIDADES INSTITUCIONALES CON ENFOQUE DE GÉNERO EN </a:t>
            </a:r>
            <a:r>
              <a:rPr lang="es-DE" sz="2400" b="1">
                <a:latin typeface="Arima Koshi" pitchFamily="2" charset="77"/>
                <a:cs typeface="Arima Koshi" pitchFamily="2" charset="77"/>
              </a:rPr>
              <a:t>I</a:t>
            </a:r>
            <a:r>
              <a:rPr lang="es-DE" sz="2400" b="1" dirty="0">
                <a:latin typeface="Arima Koshi" pitchFamily="2" charset="77"/>
                <a:cs typeface="Arima Koshi" pitchFamily="2" charset="77"/>
              </a:rPr>
              <a:t>+D+i+</a:t>
            </a:r>
            <a:r>
              <a:rPr lang="es-DE" sz="2400" b="1">
                <a:latin typeface="Arima Koshi" pitchFamily="2" charset="77"/>
                <a:cs typeface="Arima Koshi" pitchFamily="2" charset="77"/>
              </a:rPr>
              <a:t>e</a:t>
            </a:r>
            <a:r>
              <a:rPr lang="es-DE" sz="2400">
                <a:latin typeface="Arima Koshi" pitchFamily="2" charset="77"/>
                <a:cs typeface="Arima Koshi" pitchFamily="2" charset="77"/>
              </a:rPr>
              <a:t>”</a:t>
            </a:r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pPr algn="ctr"/>
            <a:r>
              <a:rPr lang="es-ES" sz="2400" dirty="0">
                <a:latin typeface="Arima Koshi" pitchFamily="2" charset="77"/>
                <a:cs typeface="Arima Koshi" pitchFamily="2" charset="77"/>
              </a:rPr>
              <a:t>2022-2024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  <a:p>
            <a:pPr algn="ctr"/>
            <a:endParaRPr lang="es-DE" sz="2400" dirty="0">
              <a:latin typeface="Arima Koshi" pitchFamily="2" charset="77"/>
              <a:cs typeface="Arima Koshi" pitchFamily="2" charset="77"/>
            </a:endParaRPr>
          </a:p>
          <a:p>
            <a:pPr algn="ctr"/>
            <a:r>
              <a:rPr lang="es-ES" sz="2400" dirty="0">
                <a:latin typeface="Arima Koshi" pitchFamily="2" charset="77"/>
                <a:cs typeface="Arima Koshi" pitchFamily="2" charset="77"/>
              </a:rPr>
              <a:t>C</a:t>
            </a:r>
            <a:r>
              <a:rPr lang="es-DE" sz="2400">
                <a:latin typeface="Arima Koshi" pitchFamily="2" charset="77"/>
                <a:cs typeface="Arima Koshi" pitchFamily="2" charset="77"/>
              </a:rPr>
              <a:t>ódigo INGE20</a:t>
            </a:r>
            <a:r>
              <a:rPr lang="es-ES" sz="2400" dirty="0">
                <a:latin typeface="Arima Koshi" pitchFamily="2" charset="77"/>
                <a:cs typeface="Arima Koshi" pitchFamily="2" charset="77"/>
              </a:rPr>
              <a:t>0</a:t>
            </a:r>
            <a:r>
              <a:rPr lang="es-DE" sz="2400">
                <a:latin typeface="Arima Koshi" pitchFamily="2" charset="77"/>
                <a:cs typeface="Arima Koshi" pitchFamily="2" charset="77"/>
              </a:rPr>
              <a:t>06 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34" name="Picture 10" descr="Ministerio de Ciencia, Tecnología, Conocimiento e Innovación de Chile -  Wikipedia, la enciclopedia libre">
            <a:extLst>
              <a:ext uri="{FF2B5EF4-FFF2-40B4-BE49-F238E27FC236}">
                <a16:creationId xmlns:a16="http://schemas.microsoft.com/office/drawing/2014/main" id="{81E13E31-BF39-B221-6B04-CDC48B25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9170"/>
            <a:ext cx="981804" cy="8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88DCDA3B-B315-3432-BF78-91D2A83B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2" y="379652"/>
            <a:ext cx="885522" cy="7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3593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31414"/>
            <a:ext cx="12196746" cy="637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Brechas de Investigación y Género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ULagos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7B85CD-66AD-D049-8F8F-95424F939961}"/>
              </a:ext>
            </a:extLst>
          </p:cNvPr>
          <p:cNvSpPr/>
          <p:nvPr/>
        </p:nvSpPr>
        <p:spPr>
          <a:xfrm>
            <a:off x="11385724" y="585696"/>
            <a:ext cx="806276" cy="627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0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</a:t>
            </a:r>
            <a:endParaRPr lang="es-ES" sz="900" dirty="0">
              <a:latin typeface="Century Gothic" panose="020B0502020202020204" pitchFamily="34" charset="0"/>
            </a:endParaRPr>
          </a:p>
          <a:p>
            <a:r>
              <a:rPr lang="es-ES" sz="2800" b="1" dirty="0" err="1">
                <a:latin typeface="Century Gothic" panose="020B0502020202020204" pitchFamily="34" charset="0"/>
              </a:rPr>
              <a:t>Ines</a:t>
            </a:r>
            <a:r>
              <a:rPr lang="es-ES" sz="2800" b="1" dirty="0">
                <a:latin typeface="Century Gothic" panose="020B0502020202020204" pitchFamily="34" charset="0"/>
              </a:rPr>
              <a:t> género </a:t>
            </a:r>
            <a:r>
              <a:rPr lang="es-ES" sz="2800" b="1" dirty="0" err="1">
                <a:latin typeface="Century Gothic" panose="020B0502020202020204" pitchFamily="34" charset="0"/>
              </a:rPr>
              <a:t>ULagos</a:t>
            </a:r>
            <a:endParaRPr lang="es-ES" sz="2800" b="1" dirty="0">
              <a:latin typeface="Century Gothic" panose="020B0502020202020204" pitchFamily="34" charset="0"/>
            </a:endParaRPr>
          </a:p>
          <a:p>
            <a:pPr algn="ctr"/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EF57BE-1EDC-C041-A395-427D85288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06" y="606507"/>
            <a:ext cx="11493138" cy="64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89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247CC0F-B32D-D343-9C66-5D9BD8D2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0" y="828929"/>
            <a:ext cx="10374630" cy="583809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8F3CDA-D591-9342-8917-C7264F38DC11}"/>
              </a:ext>
            </a:extLst>
          </p:cNvPr>
          <p:cNvSpPr/>
          <p:nvPr/>
        </p:nvSpPr>
        <p:spPr>
          <a:xfrm>
            <a:off x="1343890" y="5367033"/>
            <a:ext cx="85997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160D74-B7F8-9F40-90BA-AB68E72D6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8" y="5489189"/>
            <a:ext cx="2785878" cy="12618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43BEF4B-9DF9-7C4F-9ED1-F094A41D0612}"/>
              </a:ext>
            </a:extLst>
          </p:cNvPr>
          <p:cNvSpPr/>
          <p:nvPr/>
        </p:nvSpPr>
        <p:spPr>
          <a:xfrm>
            <a:off x="-5279" y="-31414"/>
            <a:ext cx="12196746" cy="637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Ejes Política Igualdad de Género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Ulagos</a:t>
            </a:r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 2020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53507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C8F3CDA-D591-9342-8917-C7264F38DC11}"/>
              </a:ext>
            </a:extLst>
          </p:cNvPr>
          <p:cNvSpPr/>
          <p:nvPr/>
        </p:nvSpPr>
        <p:spPr>
          <a:xfrm>
            <a:off x="1343890" y="5367033"/>
            <a:ext cx="85997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3BEF4B-9DF9-7C4F-9ED1-F094A41D0612}"/>
              </a:ext>
            </a:extLst>
          </p:cNvPr>
          <p:cNvSpPr/>
          <p:nvPr/>
        </p:nvSpPr>
        <p:spPr>
          <a:xfrm>
            <a:off x="-5279" y="-31414"/>
            <a:ext cx="12196746" cy="637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Avances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Ulagos</a:t>
            </a:r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 en género e investigación 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B07ECE-EC47-D940-9D18-DF04C959A071}"/>
              </a:ext>
            </a:extLst>
          </p:cNvPr>
          <p:cNvSpPr/>
          <p:nvPr/>
        </p:nvSpPr>
        <p:spPr>
          <a:xfrm>
            <a:off x="3829878" y="9934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Plataforma </a:t>
            </a:r>
            <a:r>
              <a:rPr lang="es-CL" b="1" dirty="0"/>
              <a:t>Mujeres en Ciencia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E51AE6D-B487-7F4C-AF65-B23D252BD737}"/>
              </a:ext>
            </a:extLst>
          </p:cNvPr>
          <p:cNvSpPr/>
          <p:nvPr/>
        </p:nvSpPr>
        <p:spPr>
          <a:xfrm>
            <a:off x="3829878" y="1362771"/>
            <a:ext cx="712966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b="1" dirty="0"/>
          </a:p>
          <a:p>
            <a:r>
              <a:rPr lang="es-CL" dirty="0"/>
              <a:t>I Concurso </a:t>
            </a:r>
            <a:r>
              <a:rPr lang="es-CL" b="1" dirty="0"/>
              <a:t>Fondos de Investigación </a:t>
            </a:r>
            <a:r>
              <a:rPr lang="es-CL" dirty="0"/>
              <a:t>sobre género y diversidad sexual</a:t>
            </a:r>
          </a:p>
          <a:p>
            <a:endParaRPr lang="es-CL" dirty="0"/>
          </a:p>
          <a:p>
            <a:endParaRPr lang="es-CL" dirty="0"/>
          </a:p>
          <a:p>
            <a:r>
              <a:rPr lang="es-CL" b="1" dirty="0"/>
              <a:t>Guía Buenas prácticas </a:t>
            </a:r>
            <a:r>
              <a:rPr lang="es-CL" dirty="0"/>
              <a:t>para la incorporación del enfoque de género en el proceso de investigación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Talleres </a:t>
            </a:r>
            <a:r>
              <a:rPr lang="es-CL" b="1" dirty="0"/>
              <a:t>Enfoque de género en la investigación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Incorporación enfoque de </a:t>
            </a:r>
            <a:r>
              <a:rPr lang="es-CL" b="1" dirty="0"/>
              <a:t>género en bases concursables </a:t>
            </a:r>
            <a:r>
              <a:rPr lang="es-CL" dirty="0"/>
              <a:t>Dirección de Investigación</a:t>
            </a:r>
          </a:p>
          <a:p>
            <a:endParaRPr lang="es-CL" dirty="0"/>
          </a:p>
          <a:p>
            <a:endParaRPr lang="es-CL" dirty="0"/>
          </a:p>
          <a:p>
            <a:r>
              <a:rPr lang="es-CL" b="1" dirty="0"/>
              <a:t>Diploma Investigación </a:t>
            </a:r>
            <a:r>
              <a:rPr lang="es-CL" dirty="0"/>
              <a:t>con enfoque de género</a:t>
            </a:r>
          </a:p>
          <a:p>
            <a:endParaRPr lang="es-CL" dirty="0"/>
          </a:p>
          <a:p>
            <a:r>
              <a:rPr lang="es-CL" b="1" dirty="0"/>
              <a:t>Acompañamiento académicas </a:t>
            </a:r>
            <a:r>
              <a:rPr lang="es-CL" dirty="0"/>
              <a:t>postulación proyectos ANID</a:t>
            </a:r>
          </a:p>
          <a:p>
            <a:endParaRPr lang="es-CL" b="1" dirty="0"/>
          </a:p>
          <a:p>
            <a:endParaRPr lang="es-CL" sz="2000" b="1" dirty="0"/>
          </a:p>
          <a:p>
            <a:endParaRPr lang="es-CL" sz="2000" b="1" dirty="0"/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id="{D264F316-F918-DB4B-8E9F-6D9FE84CA81B}"/>
              </a:ext>
            </a:extLst>
          </p:cNvPr>
          <p:cNvSpPr/>
          <p:nvPr/>
        </p:nvSpPr>
        <p:spPr>
          <a:xfrm>
            <a:off x="3229528" y="1118469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Pentágono 10">
            <a:extLst>
              <a:ext uri="{FF2B5EF4-FFF2-40B4-BE49-F238E27FC236}">
                <a16:creationId xmlns:a16="http://schemas.microsoft.com/office/drawing/2014/main" id="{277A269A-77C8-2842-8CBD-7710C170FE70}"/>
              </a:ext>
            </a:extLst>
          </p:cNvPr>
          <p:cNvSpPr/>
          <p:nvPr/>
        </p:nvSpPr>
        <p:spPr>
          <a:xfrm>
            <a:off x="3229528" y="1779297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Pentágono 11">
            <a:extLst>
              <a:ext uri="{FF2B5EF4-FFF2-40B4-BE49-F238E27FC236}">
                <a16:creationId xmlns:a16="http://schemas.microsoft.com/office/drawing/2014/main" id="{71507902-8461-B24F-8B52-59580165E655}"/>
              </a:ext>
            </a:extLst>
          </p:cNvPr>
          <p:cNvSpPr/>
          <p:nvPr/>
        </p:nvSpPr>
        <p:spPr>
          <a:xfrm>
            <a:off x="3229528" y="2594305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B081AFB0-489F-C243-AA84-D88B231B5B4A}"/>
              </a:ext>
            </a:extLst>
          </p:cNvPr>
          <p:cNvSpPr/>
          <p:nvPr/>
        </p:nvSpPr>
        <p:spPr>
          <a:xfrm>
            <a:off x="3229528" y="3667732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Pentágono 13">
            <a:extLst>
              <a:ext uri="{FF2B5EF4-FFF2-40B4-BE49-F238E27FC236}">
                <a16:creationId xmlns:a16="http://schemas.microsoft.com/office/drawing/2014/main" id="{F8B6058B-F9E4-C340-B9BC-388F41E14447}"/>
              </a:ext>
            </a:extLst>
          </p:cNvPr>
          <p:cNvSpPr/>
          <p:nvPr/>
        </p:nvSpPr>
        <p:spPr>
          <a:xfrm>
            <a:off x="3229528" y="4495993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D93AD662-B1D8-7A4C-8322-03FAAB4250C7}"/>
              </a:ext>
            </a:extLst>
          </p:cNvPr>
          <p:cNvSpPr/>
          <p:nvPr/>
        </p:nvSpPr>
        <p:spPr>
          <a:xfrm>
            <a:off x="3229528" y="5577965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id="{AF0E3D12-BA76-194F-8315-2F91DD275D66}"/>
              </a:ext>
            </a:extLst>
          </p:cNvPr>
          <p:cNvSpPr/>
          <p:nvPr/>
        </p:nvSpPr>
        <p:spPr>
          <a:xfrm>
            <a:off x="3252030" y="6165768"/>
            <a:ext cx="424070" cy="1537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3339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030" name="Picture 6" descr="Acreditación Ulagos">
            <a:extLst>
              <a:ext uri="{FF2B5EF4-FFF2-40B4-BE49-F238E27FC236}">
                <a16:creationId xmlns:a16="http://schemas.microsoft.com/office/drawing/2014/main" id="{DC368198-F23B-D219-7C28-638A59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5" y="407362"/>
            <a:ext cx="2798950" cy="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1370"/>
            <a:ext cx="5029201" cy="2104160"/>
          </a:xfrm>
          <a:prstGeom prst="rect">
            <a:avLst/>
          </a:prstGeom>
        </p:spPr>
      </p:pic>
      <p:sp>
        <p:nvSpPr>
          <p:cNvPr id="20" name="Paralelogramo 19">
            <a:extLst>
              <a:ext uri="{FF2B5EF4-FFF2-40B4-BE49-F238E27FC236}">
                <a16:creationId xmlns:a16="http://schemas.microsoft.com/office/drawing/2014/main" id="{5BB5C73F-F36B-01DF-96B5-1BFFA6DE573A}"/>
              </a:ext>
            </a:extLst>
          </p:cNvPr>
          <p:cNvSpPr/>
          <p:nvPr/>
        </p:nvSpPr>
        <p:spPr>
          <a:xfrm>
            <a:off x="4253345" y="0"/>
            <a:ext cx="7938655" cy="6858000"/>
          </a:xfrm>
          <a:prstGeom prst="parallelogram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Arima Koshi" pitchFamily="2" charset="77"/>
                <a:cs typeface="Arima Koshi" pitchFamily="2" charset="77"/>
              </a:rPr>
              <a:t>3. Proyecto </a:t>
            </a:r>
            <a:r>
              <a:rPr lang="es-ES" sz="2400" b="1" dirty="0" err="1">
                <a:latin typeface="Arima Koshi" pitchFamily="2" charset="77"/>
                <a:cs typeface="Arima Koshi" pitchFamily="2" charset="77"/>
              </a:rPr>
              <a:t>InES</a:t>
            </a:r>
            <a:r>
              <a:rPr lang="es-ES" sz="2400" b="1" dirty="0">
                <a:latin typeface="Arima Koshi" pitchFamily="2" charset="77"/>
                <a:cs typeface="Arima Koshi" pitchFamily="2" charset="77"/>
              </a:rPr>
              <a:t> Genero </a:t>
            </a:r>
            <a:r>
              <a:rPr lang="es-ES" sz="2400" b="1" dirty="0" err="1">
                <a:latin typeface="Arima Koshi" pitchFamily="2" charset="77"/>
                <a:cs typeface="Arima Koshi" pitchFamily="2" charset="77"/>
              </a:rPr>
              <a:t>I+D+i+e</a:t>
            </a:r>
            <a:r>
              <a:rPr lang="es-ES" sz="2400" b="1" dirty="0">
                <a:latin typeface="Arima Koshi" pitchFamily="2" charset="77"/>
                <a:cs typeface="Arima Koshi" pitchFamily="2" charset="77"/>
              </a:rPr>
              <a:t> </a:t>
            </a:r>
            <a:r>
              <a:rPr lang="es-ES" sz="2400" b="1" dirty="0" err="1">
                <a:latin typeface="Arima Koshi" pitchFamily="2" charset="77"/>
                <a:cs typeface="Arima Koshi" pitchFamily="2" charset="77"/>
              </a:rPr>
              <a:t>Ulagos</a:t>
            </a:r>
            <a:endParaRPr lang="es-ES" sz="2400" b="1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DE" sz="2400">
                <a:latin typeface="Arima Koshi" pitchFamily="2" charset="77"/>
                <a:cs typeface="Arima Koshi" pitchFamily="2" charset="77"/>
              </a:rPr>
              <a:t>MÁS MUJERES, MÁS CIENCIA E INNOVACIÓN: </a:t>
            </a:r>
            <a:r>
              <a:rPr lang="es-DE" sz="2400" b="1">
                <a:latin typeface="Arima Koshi" pitchFamily="2" charset="77"/>
                <a:cs typeface="Arima Koshi" pitchFamily="2" charset="77"/>
              </a:rPr>
              <a:t>FORTALECIMIENTO DE CAPACIDADES INSTITUCIONALES </a:t>
            </a:r>
            <a:r>
              <a:rPr lang="es-DE" sz="2400">
                <a:latin typeface="Arima Koshi" pitchFamily="2" charset="77"/>
                <a:cs typeface="Arima Koshi" pitchFamily="2" charset="77"/>
              </a:rPr>
              <a:t>CON ENFOQUE DE GÉNERO EN I+D+i+e</a:t>
            </a:r>
            <a:endParaRPr lang="es-ES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34" name="Picture 10" descr="Ministerio de Ciencia, Tecnología, Conocimiento e Innovación de Chile -  Wikipedia, la enciclopedia libre">
            <a:extLst>
              <a:ext uri="{FF2B5EF4-FFF2-40B4-BE49-F238E27FC236}">
                <a16:creationId xmlns:a16="http://schemas.microsoft.com/office/drawing/2014/main" id="{81E13E31-BF39-B221-6B04-CDC48B25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9170"/>
            <a:ext cx="981804" cy="8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88DCDA3B-B315-3432-BF78-91D2A83B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2" y="379652"/>
            <a:ext cx="885522" cy="7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364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31414"/>
            <a:ext cx="12196746" cy="637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Proyecto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InES</a:t>
            </a:r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 Género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ULagos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7B85CD-66AD-D049-8F8F-95424F939961}"/>
              </a:ext>
            </a:extLst>
          </p:cNvPr>
          <p:cNvSpPr/>
          <p:nvPr/>
        </p:nvSpPr>
        <p:spPr>
          <a:xfrm>
            <a:off x="11385724" y="585696"/>
            <a:ext cx="806276" cy="627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0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</a:t>
            </a:r>
            <a:endParaRPr lang="es-ES" sz="900" dirty="0">
              <a:latin typeface="Century Gothic" panose="020B0502020202020204" pitchFamily="34" charset="0"/>
            </a:endParaRPr>
          </a:p>
          <a:p>
            <a:r>
              <a:rPr lang="es-ES" sz="2800" b="1" dirty="0" err="1">
                <a:latin typeface="Century Gothic" panose="020B0502020202020204" pitchFamily="34" charset="0"/>
              </a:rPr>
              <a:t>Ines</a:t>
            </a:r>
            <a:r>
              <a:rPr lang="es-ES" sz="2800" b="1" dirty="0">
                <a:latin typeface="Century Gothic" panose="020B0502020202020204" pitchFamily="34" charset="0"/>
              </a:rPr>
              <a:t> género </a:t>
            </a:r>
            <a:r>
              <a:rPr lang="es-ES" sz="2800" b="1" dirty="0" err="1">
                <a:latin typeface="Century Gothic" panose="020B0502020202020204" pitchFamily="34" charset="0"/>
              </a:rPr>
              <a:t>ULagos</a:t>
            </a:r>
            <a:endParaRPr lang="es-ES" sz="2800" b="1" dirty="0">
              <a:latin typeface="Century Gothic" panose="020B0502020202020204" pitchFamily="34" charset="0"/>
            </a:endParaRPr>
          </a:p>
          <a:p>
            <a:pPr algn="ctr"/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sz="14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A0EA7AC-8A07-AC4C-8035-131CC70E171F}"/>
              </a:ext>
            </a:extLst>
          </p:cNvPr>
          <p:cNvSpPr/>
          <p:nvPr/>
        </p:nvSpPr>
        <p:spPr>
          <a:xfrm>
            <a:off x="914400" y="1403590"/>
            <a:ext cx="5015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 el marco de la convocatoria ANID 2021, la visión que la </a:t>
            </a:r>
            <a:r>
              <a:rPr lang="es-CL" b="1" dirty="0"/>
              <a:t>Universidad de Los Lagos </a:t>
            </a:r>
            <a:r>
              <a:rPr lang="es-CL" dirty="0"/>
              <a:t>se propone en el ámbito de </a:t>
            </a:r>
            <a:r>
              <a:rPr lang="es-CL" b="1" dirty="0"/>
              <a:t>CTCI al 2026</a:t>
            </a:r>
            <a:r>
              <a:rPr lang="es-CL" dirty="0"/>
              <a:t>, </a:t>
            </a:r>
          </a:p>
          <a:p>
            <a:endParaRPr lang="es-CL" dirty="0"/>
          </a:p>
          <a:p>
            <a:pPr algn="just"/>
            <a:r>
              <a:rPr lang="es-CL" i="1" dirty="0"/>
              <a:t>es ser una </a:t>
            </a:r>
            <a:r>
              <a:rPr lang="es-CL" b="1" i="1" dirty="0"/>
              <a:t>INSTITUCIÓN REFERENTE en corregir las brechas de género</a:t>
            </a:r>
            <a:r>
              <a:rPr lang="es-CL" i="1" dirty="0"/>
              <a:t>, </a:t>
            </a:r>
          </a:p>
          <a:p>
            <a:pPr algn="just"/>
            <a:r>
              <a:rPr lang="es-CL" b="1" i="1" dirty="0"/>
              <a:t>en la que la INVESTIGACIÓN CIENTÍFICA, TRANSFERENCIA TECNOLÓGICA Y LA INNOVACIÓN </a:t>
            </a:r>
          </a:p>
          <a:p>
            <a:pPr algn="just"/>
            <a:endParaRPr lang="es-CL" i="1" dirty="0"/>
          </a:p>
          <a:p>
            <a:pPr algn="just"/>
            <a:r>
              <a:rPr lang="es-CL" i="1" dirty="0"/>
              <a:t>sea realizada en </a:t>
            </a:r>
            <a:r>
              <a:rPr lang="es-CL" i="1" u="sng" dirty="0"/>
              <a:t>las mejores condiciones organizacionales, libre de sesgos de género</a:t>
            </a:r>
            <a:r>
              <a:rPr lang="es-CL" i="1" dirty="0"/>
              <a:t>, </a:t>
            </a:r>
          </a:p>
          <a:p>
            <a:pPr algn="just"/>
            <a:endParaRPr lang="es-CL" i="1" dirty="0"/>
          </a:p>
          <a:p>
            <a:pPr algn="just"/>
            <a:r>
              <a:rPr lang="es-CL" i="1" dirty="0"/>
              <a:t>donde las mujeres cuenten con las mismas oportunidades para </a:t>
            </a:r>
            <a:r>
              <a:rPr lang="es-CL" b="1" i="1" dirty="0"/>
              <a:t>generar conocimiento y participar en cargos directivos y de representación en CTCI.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92B3DC9-2AE0-5846-B683-53CC4A85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49" y="612025"/>
            <a:ext cx="3169167" cy="62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13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 rot="16200000">
            <a:off x="621537" y="2907323"/>
            <a:ext cx="6858002" cy="10433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Integración VERTICAL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3" name="Recortar y redondear rectángulo de una sencilla 2">
            <a:extLst>
              <a:ext uri="{FF2B5EF4-FFF2-40B4-BE49-F238E27FC236}">
                <a16:creationId xmlns:a16="http://schemas.microsoft.com/office/drawing/2014/main" id="{2C27C329-17C0-1B5E-56E7-95ED22C16E11}"/>
              </a:ext>
            </a:extLst>
          </p:cNvPr>
          <p:cNvSpPr/>
          <p:nvPr/>
        </p:nvSpPr>
        <p:spPr>
          <a:xfrm>
            <a:off x="4596954" y="58047"/>
            <a:ext cx="6528246" cy="6730678"/>
          </a:xfrm>
          <a:prstGeom prst="snip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Participación de las direcciones asociadas a la </a:t>
            </a:r>
            <a:r>
              <a:rPr lang="es-ES" sz="1400" b="1" dirty="0">
                <a:latin typeface="Arima Koshi" pitchFamily="2" charset="77"/>
                <a:cs typeface="Arima Koshi" pitchFamily="2" charset="77"/>
              </a:rPr>
              <a:t>VICERRECTORÍA DE INVESTIGACIÓN Y POSTGRADO.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Importante participación de la </a:t>
            </a:r>
            <a:r>
              <a:rPr lang="es-ES" sz="1400" b="1" dirty="0">
                <a:latin typeface="Arima Koshi" pitchFamily="2" charset="77"/>
                <a:cs typeface="Arima Koshi" pitchFamily="2" charset="77"/>
              </a:rPr>
              <a:t>DIRECCIÓN DE GÉNERO</a:t>
            </a:r>
            <a:r>
              <a:rPr lang="es-ES" sz="1400" dirty="0">
                <a:latin typeface="Arima Koshi" pitchFamily="2" charset="77"/>
                <a:cs typeface="Arima Koshi" pitchFamily="2" charset="77"/>
              </a:rPr>
              <a:t>, Pro Rectoría 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Participación de las </a:t>
            </a:r>
            <a:r>
              <a:rPr lang="es-ES" sz="1400" b="1" dirty="0">
                <a:latin typeface="Arima Koshi" pitchFamily="2" charset="77"/>
                <a:cs typeface="Arima Koshi" pitchFamily="2" charset="77"/>
              </a:rPr>
              <a:t>Direcciones o áreas dependientes de la VICERRECTORÍA ACADÉMICA </a:t>
            </a:r>
            <a:r>
              <a:rPr lang="es-ES" sz="1400" dirty="0">
                <a:latin typeface="Arima Koshi" pitchFamily="2" charset="77"/>
                <a:cs typeface="Arima Koshi" pitchFamily="2" charset="77"/>
              </a:rPr>
              <a:t>(compromisos académicos, calificación académica, contrataciones, etc.);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Participación de las direcciones asociadas a la </a:t>
            </a:r>
            <a:r>
              <a:rPr lang="es-ES" sz="1400" b="1" dirty="0">
                <a:latin typeface="Arima Koshi" pitchFamily="2" charset="77"/>
                <a:cs typeface="Arima Koshi" pitchFamily="2" charset="77"/>
              </a:rPr>
              <a:t>VICERRECTORÍA DE PLANIFICACIÓN Y DESARROLLO.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La DIRECCIÓN DE COMUNICACIONES</a:t>
            </a:r>
            <a:r>
              <a:rPr lang="es-ES" sz="1400" dirty="0">
                <a:latin typeface="Arima Koshi" pitchFamily="2" charset="77"/>
                <a:cs typeface="Arima Koshi" pitchFamily="2" charset="77"/>
              </a:rPr>
              <a:t>, apoyando las acciones que se implementen de visibilización, comunicación, etc.; 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La UNIDAD DE DESARROLLO ORGANIZACIONAL</a:t>
            </a:r>
            <a:r>
              <a:rPr lang="es-ES" sz="1400" dirty="0">
                <a:latin typeface="Arima Koshi" pitchFamily="2" charset="77"/>
                <a:cs typeface="Arima Koshi" pitchFamily="2" charset="77"/>
              </a:rPr>
              <a:t>, para acompañar en el cambio cultural que se impulsará; 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La DIRECCIÓN DE ANÁLISIS INSTITUCIONAL</a:t>
            </a:r>
            <a:r>
              <a:rPr lang="es-ES" sz="1400" dirty="0">
                <a:latin typeface="Arima Koshi" pitchFamily="2" charset="77"/>
                <a:cs typeface="Arima Koshi" pitchFamily="2" charset="77"/>
              </a:rPr>
              <a:t>, para apoyar la gestión de datos y su análisis para un buen monitoreo etc. 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Finalmente, el proyecto considera la participación de </a:t>
            </a:r>
            <a:r>
              <a:rPr lang="es-ES" sz="1400" b="1" dirty="0">
                <a:latin typeface="Arima Koshi" pitchFamily="2" charset="77"/>
                <a:cs typeface="Arima Koshi" pitchFamily="2" charset="77"/>
              </a:rPr>
              <a:t>DEPARTAMENTOS Y CENTROS DE INVESTIGACIÓN</a:t>
            </a:r>
            <a:r>
              <a:rPr lang="es-ES" sz="1400" dirty="0">
                <a:latin typeface="Arima Koshi" pitchFamily="2" charset="77"/>
                <a:cs typeface="Arima Koshi" pitchFamily="2" charset="77"/>
              </a:rPr>
              <a:t>, unidades que gestionan la actividad de académicas/os de la institución.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DDCA4D-DA8A-67EE-816D-65C462420287}"/>
              </a:ext>
            </a:extLst>
          </p:cNvPr>
          <p:cNvSpPr/>
          <p:nvPr/>
        </p:nvSpPr>
        <p:spPr>
          <a:xfrm rot="16200000" flipV="1">
            <a:off x="8239200" y="2905200"/>
            <a:ext cx="6857999" cy="1047600"/>
          </a:xfrm>
          <a:prstGeom prst="rect">
            <a:avLst/>
          </a:prstGeom>
          <a:solidFill>
            <a:srgbClr val="6EC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Integración HORIZONTAL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AC85AD4-B0A5-F240-8F1C-F6CE7D54A9D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4825" t="15473" r="14477" b="66975"/>
          <a:stretch/>
        </p:blipFill>
        <p:spPr>
          <a:xfrm>
            <a:off x="169332" y="4724400"/>
            <a:ext cx="31496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52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401DF8-5070-8F82-8EAE-AB9C6B25F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330751"/>
              </p:ext>
            </p:extLst>
          </p:nvPr>
        </p:nvGraphicFramePr>
        <p:xfrm>
          <a:off x="3906112" y="8174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F92E93A-FF6C-3931-2046-D3AE74FA7F0C}"/>
              </a:ext>
            </a:extLst>
          </p:cNvPr>
          <p:cNvSpPr txBox="1"/>
          <p:nvPr/>
        </p:nvSpPr>
        <p:spPr>
          <a:xfrm>
            <a:off x="1001520" y="1052648"/>
            <a:ext cx="27335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DE" sz="2000" b="1" dirty="0">
              <a:solidFill>
                <a:schemeClr val="bg2">
                  <a:lumMod val="75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Aumentar </a:t>
            </a:r>
            <a:r>
              <a:rPr lang="es-DE" sz="24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las capacidades institucionales </a:t>
            </a:r>
            <a:r>
              <a:rPr lang="es-DE" sz="240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que permitan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:</a:t>
            </a:r>
            <a:endParaRPr lang="es-DE" sz="24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endParaRPr lang="es-DE" sz="14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transversalizar el enfoque de género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en todos los ámbitos y procesos de la I+D+i</a:t>
            </a:r>
            <a:r>
              <a:rPr lang="es-DE" sz="160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+e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,</a:t>
            </a:r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disminuir las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brechas </a:t>
            </a:r>
            <a:r>
              <a:rPr lang="es-DE" sz="1600" b="1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de género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,</a:t>
            </a:r>
            <a:r>
              <a:rPr lang="es-DE" sz="1600" b="1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 </a:t>
            </a:r>
            <a:endParaRPr lang="es-DE" sz="1600" b="1" dirty="0">
              <a:solidFill>
                <a:schemeClr val="bg2">
                  <a:lumMod val="25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contribuir considerablemente en la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transformación cultural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de la institución en estos ámbitos.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DDCE72-7B43-19FB-02F0-7F15CB3DEFF5}"/>
              </a:ext>
            </a:extLst>
          </p:cNvPr>
          <p:cNvSpPr/>
          <p:nvPr/>
        </p:nvSpPr>
        <p:spPr>
          <a:xfrm>
            <a:off x="0" y="-1"/>
            <a:ext cx="813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es-ES" sz="2400" b="1" dirty="0">
                <a:latin typeface="Century Gothic" panose="020B0502020202020204" pitchFamily="34" charset="0"/>
              </a:rPr>
              <a:t>Objetivos del proyecto     </a:t>
            </a:r>
          </a:p>
          <a:p>
            <a:pPr algn="r"/>
            <a:r>
              <a:rPr lang="es-ES" sz="2000" b="1" dirty="0">
                <a:latin typeface="Century Gothic" panose="020B0502020202020204" pitchFamily="34" charset="0"/>
              </a:rPr>
              <a:t>     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202E96-33EF-199C-AB31-C4E3B04F82BE}"/>
              </a:ext>
            </a:extLst>
          </p:cNvPr>
          <p:cNvSpPr txBox="1"/>
          <p:nvPr/>
        </p:nvSpPr>
        <p:spPr>
          <a:xfrm>
            <a:off x="4172916" y="1433158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58A291-9EDA-8E76-864B-15D4B7B88C0B}"/>
              </a:ext>
            </a:extLst>
          </p:cNvPr>
          <p:cNvSpPr txBox="1"/>
          <p:nvPr/>
        </p:nvSpPr>
        <p:spPr>
          <a:xfrm>
            <a:off x="4626926" y="2707789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45E5C4-3966-012E-E031-938569612152}"/>
              </a:ext>
            </a:extLst>
          </p:cNvPr>
          <p:cNvSpPr txBox="1"/>
          <p:nvPr/>
        </p:nvSpPr>
        <p:spPr>
          <a:xfrm>
            <a:off x="4698972" y="3966623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11A827-D61F-3C32-5CC7-4B7BF6070024}"/>
              </a:ext>
            </a:extLst>
          </p:cNvPr>
          <p:cNvSpPr txBox="1"/>
          <p:nvPr/>
        </p:nvSpPr>
        <p:spPr>
          <a:xfrm>
            <a:off x="4199148" y="5203171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759F82-956D-0C41-A175-B89D7C31DDD5}"/>
              </a:ext>
            </a:extLst>
          </p:cNvPr>
          <p:cNvSpPr/>
          <p:nvPr/>
        </p:nvSpPr>
        <p:spPr>
          <a:xfrm>
            <a:off x="3880023" y="800100"/>
            <a:ext cx="8311978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99333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401DF8-5070-8F82-8EAE-AB9C6B25FD22}"/>
              </a:ext>
            </a:extLst>
          </p:cNvPr>
          <p:cNvGraphicFramePr/>
          <p:nvPr/>
        </p:nvGraphicFramePr>
        <p:xfrm>
          <a:off x="3906112" y="8174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F92E93A-FF6C-3931-2046-D3AE74FA7F0C}"/>
              </a:ext>
            </a:extLst>
          </p:cNvPr>
          <p:cNvSpPr txBox="1"/>
          <p:nvPr/>
        </p:nvSpPr>
        <p:spPr>
          <a:xfrm>
            <a:off x="1001520" y="1052648"/>
            <a:ext cx="27335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DE" sz="2000" b="1" dirty="0">
              <a:solidFill>
                <a:schemeClr val="bg2">
                  <a:lumMod val="75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Aumentar </a:t>
            </a:r>
            <a:r>
              <a:rPr lang="es-DE" sz="24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las capacidades institucionales </a:t>
            </a:r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que permitan</a:t>
            </a:r>
          </a:p>
          <a:p>
            <a:pPr algn="r"/>
            <a:endParaRPr lang="es-DE" sz="14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transversalizar el enfoque de género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en todos los ámbitos y procesos de la I+D+i+e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disminuir las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brechas de género 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contribuir considerablemente en la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transformación cultural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de la institución en estos ámbitos.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DDCE72-7B43-19FB-02F0-7F15CB3DEFF5}"/>
              </a:ext>
            </a:extLst>
          </p:cNvPr>
          <p:cNvSpPr/>
          <p:nvPr/>
        </p:nvSpPr>
        <p:spPr>
          <a:xfrm>
            <a:off x="0" y="-1"/>
            <a:ext cx="813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es-ES" sz="2400" b="1" dirty="0">
                <a:latin typeface="Century Gothic" panose="020B0502020202020204" pitchFamily="34" charset="0"/>
              </a:rPr>
              <a:t>Objetivos del proyecto     </a:t>
            </a:r>
          </a:p>
          <a:p>
            <a:pPr algn="r"/>
            <a:r>
              <a:rPr lang="es-ES" sz="2000" b="1" dirty="0">
                <a:latin typeface="Century Gothic" panose="020B0502020202020204" pitchFamily="34" charset="0"/>
              </a:rPr>
              <a:t>     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202E96-33EF-199C-AB31-C4E3B04F82BE}"/>
              </a:ext>
            </a:extLst>
          </p:cNvPr>
          <p:cNvSpPr txBox="1"/>
          <p:nvPr/>
        </p:nvSpPr>
        <p:spPr>
          <a:xfrm>
            <a:off x="4172916" y="1433158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58A291-9EDA-8E76-864B-15D4B7B88C0B}"/>
              </a:ext>
            </a:extLst>
          </p:cNvPr>
          <p:cNvSpPr txBox="1"/>
          <p:nvPr/>
        </p:nvSpPr>
        <p:spPr>
          <a:xfrm>
            <a:off x="4626926" y="2707789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45E5C4-3966-012E-E031-938569612152}"/>
              </a:ext>
            </a:extLst>
          </p:cNvPr>
          <p:cNvSpPr txBox="1"/>
          <p:nvPr/>
        </p:nvSpPr>
        <p:spPr>
          <a:xfrm>
            <a:off x="4698972" y="3966623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11A827-D61F-3C32-5CC7-4B7BF6070024}"/>
              </a:ext>
            </a:extLst>
          </p:cNvPr>
          <p:cNvSpPr txBox="1"/>
          <p:nvPr/>
        </p:nvSpPr>
        <p:spPr>
          <a:xfrm>
            <a:off x="4199148" y="5203171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759F82-956D-0C41-A175-B89D7C31DDD5}"/>
              </a:ext>
            </a:extLst>
          </p:cNvPr>
          <p:cNvSpPr/>
          <p:nvPr/>
        </p:nvSpPr>
        <p:spPr>
          <a:xfrm>
            <a:off x="3880023" y="2248930"/>
            <a:ext cx="8311978" cy="460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23856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401DF8-5070-8F82-8EAE-AB9C6B25FD22}"/>
              </a:ext>
            </a:extLst>
          </p:cNvPr>
          <p:cNvGraphicFramePr/>
          <p:nvPr/>
        </p:nvGraphicFramePr>
        <p:xfrm>
          <a:off x="3906112" y="8174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F92E93A-FF6C-3931-2046-D3AE74FA7F0C}"/>
              </a:ext>
            </a:extLst>
          </p:cNvPr>
          <p:cNvSpPr txBox="1"/>
          <p:nvPr/>
        </p:nvSpPr>
        <p:spPr>
          <a:xfrm>
            <a:off x="1001520" y="1052648"/>
            <a:ext cx="27335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DE" sz="2000" b="1" dirty="0">
              <a:solidFill>
                <a:schemeClr val="bg2">
                  <a:lumMod val="75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Aumentar </a:t>
            </a:r>
            <a:r>
              <a:rPr lang="es-DE" sz="24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las capacidades institucionales </a:t>
            </a:r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que permitan</a:t>
            </a:r>
          </a:p>
          <a:p>
            <a:pPr algn="r"/>
            <a:endParaRPr lang="es-DE" sz="14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transversalizar el enfoque de género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en todos los ámbitos y procesos de la I+D+i+e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disminuir las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brechas de género 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contribuir considerablemente en la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transformación cultural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de la institución en estos ámbitos.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DDCE72-7B43-19FB-02F0-7F15CB3DEFF5}"/>
              </a:ext>
            </a:extLst>
          </p:cNvPr>
          <p:cNvSpPr/>
          <p:nvPr/>
        </p:nvSpPr>
        <p:spPr>
          <a:xfrm>
            <a:off x="0" y="-1"/>
            <a:ext cx="813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es-ES" sz="2400" b="1" dirty="0">
                <a:latin typeface="Century Gothic" panose="020B0502020202020204" pitchFamily="34" charset="0"/>
              </a:rPr>
              <a:t>Objetivos del proyecto     </a:t>
            </a:r>
          </a:p>
          <a:p>
            <a:pPr algn="r"/>
            <a:r>
              <a:rPr lang="es-ES" sz="2000" b="1" dirty="0">
                <a:latin typeface="Century Gothic" panose="020B0502020202020204" pitchFamily="34" charset="0"/>
              </a:rPr>
              <a:t>     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202E96-33EF-199C-AB31-C4E3B04F82BE}"/>
              </a:ext>
            </a:extLst>
          </p:cNvPr>
          <p:cNvSpPr txBox="1"/>
          <p:nvPr/>
        </p:nvSpPr>
        <p:spPr>
          <a:xfrm>
            <a:off x="4172916" y="1433158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58A291-9EDA-8E76-864B-15D4B7B88C0B}"/>
              </a:ext>
            </a:extLst>
          </p:cNvPr>
          <p:cNvSpPr txBox="1"/>
          <p:nvPr/>
        </p:nvSpPr>
        <p:spPr>
          <a:xfrm>
            <a:off x="4626926" y="2707789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45E5C4-3966-012E-E031-938569612152}"/>
              </a:ext>
            </a:extLst>
          </p:cNvPr>
          <p:cNvSpPr txBox="1"/>
          <p:nvPr/>
        </p:nvSpPr>
        <p:spPr>
          <a:xfrm>
            <a:off x="4698972" y="3966623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11A827-D61F-3C32-5CC7-4B7BF6070024}"/>
              </a:ext>
            </a:extLst>
          </p:cNvPr>
          <p:cNvSpPr txBox="1"/>
          <p:nvPr/>
        </p:nvSpPr>
        <p:spPr>
          <a:xfrm>
            <a:off x="4199148" y="5203171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5331C8A-A258-4341-AFBD-E3DA21334652}"/>
              </a:ext>
            </a:extLst>
          </p:cNvPr>
          <p:cNvSpPr/>
          <p:nvPr/>
        </p:nvSpPr>
        <p:spPr>
          <a:xfrm>
            <a:off x="3880023" y="3422822"/>
            <a:ext cx="8311978" cy="343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29153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401DF8-5070-8F82-8EAE-AB9C6B25FD22}"/>
              </a:ext>
            </a:extLst>
          </p:cNvPr>
          <p:cNvGraphicFramePr/>
          <p:nvPr/>
        </p:nvGraphicFramePr>
        <p:xfrm>
          <a:off x="3906112" y="8174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F92E93A-FF6C-3931-2046-D3AE74FA7F0C}"/>
              </a:ext>
            </a:extLst>
          </p:cNvPr>
          <p:cNvSpPr txBox="1"/>
          <p:nvPr/>
        </p:nvSpPr>
        <p:spPr>
          <a:xfrm>
            <a:off x="1001520" y="1052648"/>
            <a:ext cx="27335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DE" sz="2000" b="1" dirty="0">
              <a:solidFill>
                <a:schemeClr val="bg2">
                  <a:lumMod val="75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Aumentar </a:t>
            </a:r>
            <a:r>
              <a:rPr lang="es-DE" sz="24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las capacidades institucionales </a:t>
            </a:r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que permitan</a:t>
            </a:r>
          </a:p>
          <a:p>
            <a:pPr algn="r"/>
            <a:endParaRPr lang="es-DE" sz="14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transversalizar el enfoque de género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en todos los ámbitos y procesos de la I+D+i+e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disminuir las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brechas de género 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contribuir considerablemente en la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transformación cultural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de la institución en estos ámbitos.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DDCE72-7B43-19FB-02F0-7F15CB3DEFF5}"/>
              </a:ext>
            </a:extLst>
          </p:cNvPr>
          <p:cNvSpPr/>
          <p:nvPr/>
        </p:nvSpPr>
        <p:spPr>
          <a:xfrm>
            <a:off x="0" y="-1"/>
            <a:ext cx="813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es-ES" sz="2400" b="1" dirty="0">
                <a:latin typeface="Century Gothic" panose="020B0502020202020204" pitchFamily="34" charset="0"/>
              </a:rPr>
              <a:t>Objetivos del proyecto     </a:t>
            </a:r>
          </a:p>
          <a:p>
            <a:pPr algn="r"/>
            <a:r>
              <a:rPr lang="es-ES" sz="2000" b="1" dirty="0">
                <a:latin typeface="Century Gothic" panose="020B0502020202020204" pitchFamily="34" charset="0"/>
              </a:rPr>
              <a:t>     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202E96-33EF-199C-AB31-C4E3B04F82BE}"/>
              </a:ext>
            </a:extLst>
          </p:cNvPr>
          <p:cNvSpPr txBox="1"/>
          <p:nvPr/>
        </p:nvSpPr>
        <p:spPr>
          <a:xfrm>
            <a:off x="4172916" y="1433158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58A291-9EDA-8E76-864B-15D4B7B88C0B}"/>
              </a:ext>
            </a:extLst>
          </p:cNvPr>
          <p:cNvSpPr txBox="1"/>
          <p:nvPr/>
        </p:nvSpPr>
        <p:spPr>
          <a:xfrm>
            <a:off x="4626926" y="2707789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45E5C4-3966-012E-E031-938569612152}"/>
              </a:ext>
            </a:extLst>
          </p:cNvPr>
          <p:cNvSpPr txBox="1"/>
          <p:nvPr/>
        </p:nvSpPr>
        <p:spPr>
          <a:xfrm>
            <a:off x="4698972" y="3966623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11A827-D61F-3C32-5CC7-4B7BF6070024}"/>
              </a:ext>
            </a:extLst>
          </p:cNvPr>
          <p:cNvSpPr txBox="1"/>
          <p:nvPr/>
        </p:nvSpPr>
        <p:spPr>
          <a:xfrm>
            <a:off x="4199148" y="5203171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F33B16A-6270-074F-8832-FCAA06C1B155}"/>
              </a:ext>
            </a:extLst>
          </p:cNvPr>
          <p:cNvSpPr/>
          <p:nvPr/>
        </p:nvSpPr>
        <p:spPr>
          <a:xfrm>
            <a:off x="3880023" y="4905632"/>
            <a:ext cx="8311978" cy="195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5486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030" name="Picture 6" descr="Acreditación Ulagos">
            <a:extLst>
              <a:ext uri="{FF2B5EF4-FFF2-40B4-BE49-F238E27FC236}">
                <a16:creationId xmlns:a16="http://schemas.microsoft.com/office/drawing/2014/main" id="{DC368198-F23B-D219-7C28-638A59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5" y="407362"/>
            <a:ext cx="2798950" cy="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1370"/>
            <a:ext cx="5029201" cy="2104160"/>
          </a:xfrm>
          <a:prstGeom prst="rect">
            <a:avLst/>
          </a:prstGeom>
        </p:spPr>
      </p:pic>
      <p:sp>
        <p:nvSpPr>
          <p:cNvPr id="20" name="Paralelogramo 19">
            <a:extLst>
              <a:ext uri="{FF2B5EF4-FFF2-40B4-BE49-F238E27FC236}">
                <a16:creationId xmlns:a16="http://schemas.microsoft.com/office/drawing/2014/main" id="{5BB5C73F-F36B-01DF-96B5-1BFFA6DE573A}"/>
              </a:ext>
            </a:extLst>
          </p:cNvPr>
          <p:cNvSpPr/>
          <p:nvPr/>
        </p:nvSpPr>
        <p:spPr>
          <a:xfrm>
            <a:off x="4253345" y="0"/>
            <a:ext cx="7938655" cy="6858000"/>
          </a:xfrm>
          <a:prstGeom prst="parallelogram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E" sz="4000" dirty="0">
              <a:latin typeface="Abadi MT Condensed Light" panose="020B0306030101010103" pitchFamily="34" charset="77"/>
              <a:cs typeface="Agency FB" panose="020F0502020204030204" pitchFamily="34" charset="0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ES" sz="2400" dirty="0">
                <a:latin typeface="Arima Koshi" pitchFamily="2" charset="77"/>
                <a:cs typeface="Arima Koshi" pitchFamily="2" charset="77"/>
              </a:rPr>
              <a:t>1. Contexto Nacional</a:t>
            </a:r>
          </a:p>
          <a:p>
            <a:r>
              <a:rPr lang="es-ES" sz="2400" dirty="0">
                <a:latin typeface="Arima Koshi" pitchFamily="2" charset="77"/>
                <a:cs typeface="Arima Koshi" pitchFamily="2" charset="77"/>
              </a:rPr>
              <a:t>2. Contexto </a:t>
            </a:r>
            <a:r>
              <a:rPr lang="es-ES" sz="2400" dirty="0" err="1">
                <a:latin typeface="Arima Koshi" pitchFamily="2" charset="77"/>
                <a:cs typeface="Arima Koshi" pitchFamily="2" charset="77"/>
              </a:rPr>
              <a:t>ULagos</a:t>
            </a:r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ES" sz="2400" dirty="0">
                <a:latin typeface="Arima Koshi" pitchFamily="2" charset="77"/>
                <a:cs typeface="Arima Koshi" pitchFamily="2" charset="77"/>
              </a:rPr>
              <a:t>3. Proyecto </a:t>
            </a:r>
            <a:r>
              <a:rPr lang="es-ES" sz="2400" dirty="0" err="1">
                <a:latin typeface="Arima Koshi" pitchFamily="2" charset="77"/>
                <a:cs typeface="Arima Koshi" pitchFamily="2" charset="77"/>
              </a:rPr>
              <a:t>InES</a:t>
            </a:r>
            <a:r>
              <a:rPr lang="es-ES" sz="2400" dirty="0">
                <a:latin typeface="Arima Koshi" pitchFamily="2" charset="77"/>
                <a:cs typeface="Arima Koshi" pitchFamily="2" charset="77"/>
              </a:rPr>
              <a:t> Genero </a:t>
            </a:r>
            <a:r>
              <a:rPr lang="es-ES" sz="2400" dirty="0" err="1">
                <a:latin typeface="Arima Koshi" pitchFamily="2" charset="77"/>
                <a:cs typeface="Arima Koshi" pitchFamily="2" charset="77"/>
              </a:rPr>
              <a:t>I+D+i+e</a:t>
            </a:r>
            <a:r>
              <a:rPr lang="es-ES" sz="2400" dirty="0">
                <a:latin typeface="Arima Koshi" pitchFamily="2" charset="77"/>
                <a:cs typeface="Arima Koshi" pitchFamily="2" charset="77"/>
              </a:rPr>
              <a:t> </a:t>
            </a:r>
            <a:r>
              <a:rPr lang="es-ES" sz="2400" dirty="0" err="1">
                <a:latin typeface="Arima Koshi" pitchFamily="2" charset="77"/>
                <a:cs typeface="Arima Koshi" pitchFamily="2" charset="77"/>
              </a:rPr>
              <a:t>Ulagos</a:t>
            </a:r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ES" sz="2400" dirty="0">
                <a:latin typeface="Arima Koshi" pitchFamily="2" charset="77"/>
                <a:cs typeface="Arima Koshi" pitchFamily="2" charset="77"/>
              </a:rPr>
              <a:t>4. Hoja de ruta</a:t>
            </a:r>
          </a:p>
          <a:p>
            <a:pPr algn="ctr"/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34" name="Picture 10" descr="Ministerio de Ciencia, Tecnología, Conocimiento e Innovación de Chile -  Wikipedia, la enciclopedia libre">
            <a:extLst>
              <a:ext uri="{FF2B5EF4-FFF2-40B4-BE49-F238E27FC236}">
                <a16:creationId xmlns:a16="http://schemas.microsoft.com/office/drawing/2014/main" id="{81E13E31-BF39-B221-6B04-CDC48B25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9170"/>
            <a:ext cx="981804" cy="8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88DCDA3B-B315-3432-BF78-91D2A83B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2" y="379652"/>
            <a:ext cx="885522" cy="7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1525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401DF8-5070-8F82-8EAE-AB9C6B25FD22}"/>
              </a:ext>
            </a:extLst>
          </p:cNvPr>
          <p:cNvGraphicFramePr/>
          <p:nvPr/>
        </p:nvGraphicFramePr>
        <p:xfrm>
          <a:off x="3906112" y="8174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F92E93A-FF6C-3931-2046-D3AE74FA7F0C}"/>
              </a:ext>
            </a:extLst>
          </p:cNvPr>
          <p:cNvSpPr txBox="1"/>
          <p:nvPr/>
        </p:nvSpPr>
        <p:spPr>
          <a:xfrm>
            <a:off x="1001520" y="1052648"/>
            <a:ext cx="27335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DE" sz="2000" b="1" dirty="0">
              <a:solidFill>
                <a:schemeClr val="bg2">
                  <a:lumMod val="75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Aumentar </a:t>
            </a:r>
            <a:r>
              <a:rPr lang="es-DE" sz="24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las capacidades institucionales </a:t>
            </a:r>
            <a:r>
              <a:rPr lang="es-DE" sz="24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que permitan</a:t>
            </a:r>
          </a:p>
          <a:p>
            <a:pPr algn="r"/>
            <a:endParaRPr lang="es-DE" sz="14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transversalizar el enfoque de género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en todos los ámbitos y procesos de la I+D+i+e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b="1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disminuir las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brechas de género </a:t>
            </a:r>
          </a:p>
          <a:p>
            <a:pPr algn="r"/>
            <a:endParaRPr lang="es-DE" sz="1600" dirty="0">
              <a:solidFill>
                <a:schemeClr val="bg2">
                  <a:lumMod val="50000"/>
                </a:schemeClr>
              </a:solidFill>
              <a:latin typeface="Arima Koshi" pitchFamily="2" charset="77"/>
              <a:cs typeface="Arima Koshi" pitchFamily="2" charset="77"/>
            </a:endParaRPr>
          </a:p>
          <a:p>
            <a:pPr algn="r"/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contribuir considerablemente en la </a:t>
            </a:r>
            <a:r>
              <a:rPr lang="es-DE" sz="1600" b="1" dirty="0">
                <a:solidFill>
                  <a:schemeClr val="bg2">
                    <a:lumMod val="25000"/>
                  </a:schemeClr>
                </a:solidFill>
                <a:latin typeface="Arima Koshi" pitchFamily="2" charset="77"/>
                <a:cs typeface="Arima Koshi" pitchFamily="2" charset="77"/>
              </a:rPr>
              <a:t>transformación cultural </a:t>
            </a:r>
            <a:r>
              <a:rPr lang="es-DE" sz="1600" dirty="0">
                <a:solidFill>
                  <a:schemeClr val="bg2">
                    <a:lumMod val="50000"/>
                  </a:schemeClr>
                </a:solidFill>
                <a:latin typeface="Arima Koshi" pitchFamily="2" charset="77"/>
                <a:cs typeface="Arima Koshi" pitchFamily="2" charset="77"/>
              </a:rPr>
              <a:t>de la institución en estos ámbitos.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DDCE72-7B43-19FB-02F0-7F15CB3DEFF5}"/>
              </a:ext>
            </a:extLst>
          </p:cNvPr>
          <p:cNvSpPr/>
          <p:nvPr/>
        </p:nvSpPr>
        <p:spPr>
          <a:xfrm>
            <a:off x="0" y="-1"/>
            <a:ext cx="813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es-ES" sz="2400" b="1" dirty="0">
                <a:latin typeface="Century Gothic" panose="020B0502020202020204" pitchFamily="34" charset="0"/>
              </a:rPr>
              <a:t>Objetivos del proyecto     </a:t>
            </a:r>
          </a:p>
          <a:p>
            <a:pPr algn="r"/>
            <a:r>
              <a:rPr lang="es-ES" sz="2000" b="1" dirty="0">
                <a:latin typeface="Century Gothic" panose="020B0502020202020204" pitchFamily="34" charset="0"/>
              </a:rPr>
              <a:t>     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202E96-33EF-199C-AB31-C4E3B04F82BE}"/>
              </a:ext>
            </a:extLst>
          </p:cNvPr>
          <p:cNvSpPr txBox="1"/>
          <p:nvPr/>
        </p:nvSpPr>
        <p:spPr>
          <a:xfrm>
            <a:off x="4172916" y="1433158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58A291-9EDA-8E76-864B-15D4B7B88C0B}"/>
              </a:ext>
            </a:extLst>
          </p:cNvPr>
          <p:cNvSpPr txBox="1"/>
          <p:nvPr/>
        </p:nvSpPr>
        <p:spPr>
          <a:xfrm>
            <a:off x="4626926" y="2707789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45E5C4-3966-012E-E031-938569612152}"/>
              </a:ext>
            </a:extLst>
          </p:cNvPr>
          <p:cNvSpPr txBox="1"/>
          <p:nvPr/>
        </p:nvSpPr>
        <p:spPr>
          <a:xfrm>
            <a:off x="4698972" y="3966623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11A827-D61F-3C32-5CC7-4B7BF6070024}"/>
              </a:ext>
            </a:extLst>
          </p:cNvPr>
          <p:cNvSpPr txBox="1"/>
          <p:nvPr/>
        </p:nvSpPr>
        <p:spPr>
          <a:xfrm>
            <a:off x="4199148" y="5203171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</p:spTree>
    <p:extLst>
      <p:ext uri="{BB962C8B-B14F-4D97-AF65-F5344CB8AC3E}">
        <p14:creationId xmlns:p14="http://schemas.microsoft.com/office/powerpoint/2010/main" val="344534488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31414"/>
            <a:ext cx="12196746" cy="637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Proyecto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InES</a:t>
            </a:r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 Género </a:t>
            </a:r>
            <a:r>
              <a:rPr lang="es-ES" sz="2400" b="1" dirty="0" err="1">
                <a:latin typeface="Century Gothic" panose="020B0502020202020204" pitchFamily="34" charset="0"/>
                <a:cs typeface="Al Nile" pitchFamily="2" charset="-78"/>
              </a:rPr>
              <a:t>ULagos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7B85CD-66AD-D049-8F8F-95424F939961}"/>
              </a:ext>
            </a:extLst>
          </p:cNvPr>
          <p:cNvSpPr/>
          <p:nvPr/>
        </p:nvSpPr>
        <p:spPr>
          <a:xfrm>
            <a:off x="11385724" y="585696"/>
            <a:ext cx="806276" cy="627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0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</a:t>
            </a:r>
            <a:endParaRPr lang="es-ES" sz="900" dirty="0">
              <a:latin typeface="Century Gothic" panose="020B0502020202020204" pitchFamily="34" charset="0"/>
            </a:endParaRPr>
          </a:p>
          <a:p>
            <a:r>
              <a:rPr lang="es-ES" sz="2800" b="1" dirty="0" err="1">
                <a:latin typeface="Century Gothic" panose="020B0502020202020204" pitchFamily="34" charset="0"/>
              </a:rPr>
              <a:t>Ines</a:t>
            </a:r>
            <a:r>
              <a:rPr lang="es-ES" sz="2800" b="1" dirty="0">
                <a:latin typeface="Century Gothic" panose="020B0502020202020204" pitchFamily="34" charset="0"/>
              </a:rPr>
              <a:t> género </a:t>
            </a:r>
            <a:r>
              <a:rPr lang="es-ES" sz="2800" b="1" dirty="0" err="1">
                <a:latin typeface="Century Gothic" panose="020B0502020202020204" pitchFamily="34" charset="0"/>
              </a:rPr>
              <a:t>ULagos</a:t>
            </a:r>
            <a:endParaRPr lang="es-ES" sz="2800" b="1" dirty="0">
              <a:latin typeface="Century Gothic" panose="020B0502020202020204" pitchFamily="34" charset="0"/>
            </a:endParaRPr>
          </a:p>
          <a:p>
            <a:pPr algn="ctr"/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sz="14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A0EA7AC-8A07-AC4C-8035-131CC70E171F}"/>
              </a:ext>
            </a:extLst>
          </p:cNvPr>
          <p:cNvSpPr/>
          <p:nvPr/>
        </p:nvSpPr>
        <p:spPr>
          <a:xfrm>
            <a:off x="4814453" y="2131386"/>
            <a:ext cx="5758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i="1" dirty="0">
                <a:latin typeface="Candara" panose="020E0502030303020204" pitchFamily="34" charset="0"/>
              </a:rPr>
              <a:t>* TRIPLICAR el número de </a:t>
            </a:r>
            <a:r>
              <a:rPr lang="es-CL" b="1" i="1" dirty="0">
                <a:latin typeface="Candara" panose="020E0502030303020204" pitchFamily="34" charset="0"/>
              </a:rPr>
              <a:t>acciones en I+D+i+e </a:t>
            </a:r>
            <a:r>
              <a:rPr lang="es-CL" i="1" dirty="0">
                <a:latin typeface="Candara" panose="020E0502030303020204" pitchFamily="34" charset="0"/>
              </a:rPr>
              <a:t>generadas con enfoque de género; </a:t>
            </a:r>
          </a:p>
          <a:p>
            <a:pPr algn="just"/>
            <a:endParaRPr lang="es-CL" i="1" dirty="0">
              <a:latin typeface="Candara" panose="020E0502030303020204" pitchFamily="34" charset="0"/>
            </a:endParaRPr>
          </a:p>
          <a:p>
            <a:pPr algn="just"/>
            <a:r>
              <a:rPr lang="es-CL" i="1" dirty="0">
                <a:latin typeface="Candara" panose="020E0502030303020204" pitchFamily="34" charset="0"/>
              </a:rPr>
              <a:t>* AUMENTAR </a:t>
            </a:r>
            <a:r>
              <a:rPr lang="es-CL" b="1" i="1" dirty="0">
                <a:latin typeface="Candara" panose="020E0502030303020204" pitchFamily="34" charset="0"/>
              </a:rPr>
              <a:t>el número y la proporción de académicas que realizan I+D+i+e</a:t>
            </a:r>
            <a:r>
              <a:rPr lang="es-CL" i="1" dirty="0">
                <a:latin typeface="Candara" panose="020E0502030303020204" pitchFamily="34" charset="0"/>
              </a:rPr>
              <a:t>, reduciendo al mismo tiempo la brecha entre hombres y mujeres en la producción científica y resultados de innovación y emprendimiento; </a:t>
            </a:r>
          </a:p>
          <a:p>
            <a:pPr algn="just"/>
            <a:endParaRPr lang="es-CL" i="1" dirty="0">
              <a:latin typeface="Candara" panose="020E0502030303020204" pitchFamily="34" charset="0"/>
            </a:endParaRPr>
          </a:p>
          <a:p>
            <a:pPr algn="just"/>
            <a:r>
              <a:rPr lang="es-CL" i="1" dirty="0">
                <a:latin typeface="Candara" panose="020E0502030303020204" pitchFamily="34" charset="0"/>
              </a:rPr>
              <a:t>* ELEVAR en un </a:t>
            </a:r>
            <a:r>
              <a:rPr lang="es-CL" b="1" i="1" dirty="0">
                <a:latin typeface="Candara" panose="020E0502030303020204" pitchFamily="34" charset="0"/>
              </a:rPr>
              <a:t>20% el número de publicaciones </a:t>
            </a:r>
            <a:r>
              <a:rPr lang="es-CL" i="1" dirty="0">
                <a:latin typeface="Candara" panose="020E0502030303020204" pitchFamily="34" charset="0"/>
              </a:rPr>
              <a:t>y en un </a:t>
            </a:r>
            <a:r>
              <a:rPr lang="es-CL" b="1" i="1" dirty="0">
                <a:latin typeface="Candara" panose="020E0502030303020204" pitchFamily="34" charset="0"/>
              </a:rPr>
              <a:t>40% los resultados de innovación </a:t>
            </a:r>
            <a:r>
              <a:rPr lang="es-CL" i="1" dirty="0">
                <a:latin typeface="Candara" panose="020E0502030303020204" pitchFamily="34" charset="0"/>
              </a:rPr>
              <a:t>realizados por mujeres 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92B3DC9-2AE0-5846-B683-53CC4A854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60" t="37094" r="8031" b="18986"/>
          <a:stretch/>
        </p:blipFill>
        <p:spPr>
          <a:xfrm>
            <a:off x="104777" y="857250"/>
            <a:ext cx="2024061" cy="54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107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ortar y redondear rectángulo de una sencilla 3">
            <a:extLst>
              <a:ext uri="{FF2B5EF4-FFF2-40B4-BE49-F238E27FC236}">
                <a16:creationId xmlns:a16="http://schemas.microsoft.com/office/drawing/2014/main" id="{FDB3E14E-D150-FC48-7DF5-981E1E9FB4BE}"/>
              </a:ext>
            </a:extLst>
          </p:cNvPr>
          <p:cNvSpPr/>
          <p:nvPr/>
        </p:nvSpPr>
        <p:spPr>
          <a:xfrm>
            <a:off x="8365066" y="440266"/>
            <a:ext cx="3826934" cy="6417733"/>
          </a:xfrm>
          <a:prstGeom prst="snip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DIRECTORA PROYECTO: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Dra. Claudia Castillo </a:t>
            </a:r>
            <a:r>
              <a:rPr lang="es-ES" sz="1400" dirty="0" err="1">
                <a:latin typeface="Arima Koshi" pitchFamily="2" charset="77"/>
                <a:cs typeface="Arima Koshi" pitchFamily="2" charset="77"/>
              </a:rPr>
              <a:t>Haeger</a:t>
            </a:r>
            <a:endParaRPr lang="es-ES" sz="1400" dirty="0">
              <a:latin typeface="Arima Koshi" pitchFamily="2" charset="77"/>
              <a:cs typeface="Arima Koshi" pitchFamily="2" charset="77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COORDINACIÓN GENERAL: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Dra. Daniela Poblete Godoy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COORDINADORAS DE OBJETIVOS: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Dra. Catalina Montenegro González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Dra. María Rosario García Huidobro </a:t>
            </a:r>
            <a:r>
              <a:rPr lang="es-ES" sz="1400" dirty="0" err="1">
                <a:latin typeface="Arima Koshi" pitchFamily="2" charset="77"/>
                <a:cs typeface="Arima Koshi" pitchFamily="2" charset="77"/>
              </a:rPr>
              <a:t>Munita</a:t>
            </a:r>
            <a:endParaRPr lang="es-ES" sz="1400" dirty="0">
              <a:latin typeface="Arima Koshi" pitchFamily="2" charset="77"/>
              <a:cs typeface="Arima Koshi" pitchFamily="2" charset="77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Dra. Sandra Ríos Núñez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Dra. Cynthia Urrutia Molina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b="1" dirty="0">
                <a:latin typeface="Arima Koshi" pitchFamily="2" charset="77"/>
                <a:cs typeface="Arima Koshi" pitchFamily="2" charset="77"/>
              </a:rPr>
              <a:t>PROFESIONALES: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Marcia Fuentes Delgado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400" dirty="0">
                <a:latin typeface="Arima Koshi" pitchFamily="2" charset="77"/>
                <a:cs typeface="Arima Koshi" pitchFamily="2" charset="77"/>
              </a:rPr>
              <a:t>Omar Altamirano Altamirano</a:t>
            </a:r>
          </a:p>
        </p:txBody>
      </p:sp>
      <p:pic>
        <p:nvPicPr>
          <p:cNvPr id="21" name="Imagen 20" descr="Diagrama&#10;&#10;Descripción generada automáticamente">
            <a:extLst>
              <a:ext uri="{FF2B5EF4-FFF2-40B4-BE49-F238E27FC236}">
                <a16:creationId xmlns:a16="http://schemas.microsoft.com/office/drawing/2014/main" id="{E3524992-EBB0-9644-90CD-39FF0B871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5798" r="2380" b="8888"/>
          <a:stretch/>
        </p:blipFill>
        <p:spPr>
          <a:xfrm>
            <a:off x="1076037" y="3179976"/>
            <a:ext cx="7145868" cy="284059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F462813-E8E9-D948-B0A4-4D3BE71F50F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5473" b="66975"/>
          <a:stretch/>
        </p:blipFill>
        <p:spPr>
          <a:xfrm>
            <a:off x="3817697" y="608060"/>
            <a:ext cx="4455007" cy="198120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55C0FBB6-8024-CB42-B436-D15BC0F528CA}"/>
              </a:ext>
            </a:extLst>
          </p:cNvPr>
          <p:cNvSpPr/>
          <p:nvPr/>
        </p:nvSpPr>
        <p:spPr>
          <a:xfrm>
            <a:off x="0" y="-1"/>
            <a:ext cx="813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05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7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700" b="1" dirty="0">
              <a:latin typeface="Century Gothic" panose="020B0502020202020204" pitchFamily="34" charset="0"/>
            </a:endParaRPr>
          </a:p>
          <a:p>
            <a:endParaRPr lang="es-ES" sz="700" b="1" dirty="0">
              <a:latin typeface="Century Gothic" panose="020B0502020202020204" pitchFamily="34" charset="0"/>
            </a:endParaRPr>
          </a:p>
          <a:p>
            <a:r>
              <a:rPr lang="es-ES" sz="2000" b="1" dirty="0">
                <a:latin typeface="Century Gothic" panose="020B0502020202020204" pitchFamily="34" charset="0"/>
              </a:rPr>
              <a:t>Modelo de Gestión y </a:t>
            </a:r>
          </a:p>
          <a:p>
            <a:r>
              <a:rPr lang="es-ES" sz="2000" b="1" dirty="0">
                <a:latin typeface="Century Gothic" panose="020B0502020202020204" pitchFamily="34" charset="0"/>
              </a:rPr>
              <a:t>Equipo Académico Profesional</a:t>
            </a:r>
          </a:p>
          <a:p>
            <a:pPr algn="r"/>
            <a:r>
              <a:rPr lang="es-ES" sz="2000" b="1" dirty="0">
                <a:latin typeface="Century Gothic" panose="020B0502020202020204" pitchFamily="34" charset="0"/>
              </a:rPr>
              <a:t>     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</a:t>
            </a:r>
            <a:endParaRPr lang="es-DE" dirty="0"/>
          </a:p>
        </p:txBody>
      </p:sp>
    </p:spTree>
    <p:extLst>
      <p:ext uri="{BB962C8B-B14F-4D97-AF65-F5344CB8AC3E}">
        <p14:creationId xmlns:p14="http://schemas.microsoft.com/office/powerpoint/2010/main" val="427453919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 rot="16200000">
            <a:off x="726827" y="2900178"/>
            <a:ext cx="7072312" cy="104335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Redes NACIONALES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3" name="Recortar y redondear rectángulo de una sencilla 2">
            <a:extLst>
              <a:ext uri="{FF2B5EF4-FFF2-40B4-BE49-F238E27FC236}">
                <a16:creationId xmlns:a16="http://schemas.microsoft.com/office/drawing/2014/main" id="{2C27C329-17C0-1B5E-56E7-95ED22C16E11}"/>
              </a:ext>
            </a:extLst>
          </p:cNvPr>
          <p:cNvSpPr/>
          <p:nvPr/>
        </p:nvSpPr>
        <p:spPr>
          <a:xfrm>
            <a:off x="4823254" y="186643"/>
            <a:ext cx="3016907" cy="6484715"/>
          </a:xfrm>
          <a:prstGeom prst="snip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Fundación Instituto de Investigación Austral, 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Red Pyme Mujer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Fundación </a:t>
            </a:r>
            <a:r>
              <a:rPr lang="es-ES" sz="1600" dirty="0" err="1">
                <a:latin typeface="Arima Koshi" pitchFamily="2" charset="77"/>
                <a:cs typeface="Arima Koshi" pitchFamily="2" charset="77"/>
              </a:rPr>
              <a:t>Reimagina</a:t>
            </a:r>
            <a:endParaRPr lang="es-ES" sz="1600" dirty="0">
              <a:latin typeface="Arima Koshi" pitchFamily="2" charset="77"/>
              <a:cs typeface="Arima Koshi" pitchFamily="2" charset="77"/>
            </a:endParaRP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Red </a:t>
            </a:r>
            <a:r>
              <a:rPr lang="es-ES" sz="1600" dirty="0" err="1">
                <a:latin typeface="Arima Koshi" pitchFamily="2" charset="77"/>
                <a:cs typeface="Arima Koshi" pitchFamily="2" charset="77"/>
              </a:rPr>
              <a:t>InÉs</a:t>
            </a:r>
            <a:r>
              <a:rPr lang="es-ES" sz="1600" dirty="0">
                <a:latin typeface="Arima Koshi" pitchFamily="2" charset="77"/>
                <a:cs typeface="Arima Koshi" pitchFamily="2" charset="77"/>
              </a:rPr>
              <a:t> Nacional 13 universidades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Red STEM Genero y Desarrollo Local Macro </a:t>
            </a:r>
            <a:r>
              <a:rPr lang="es-ES" sz="1600" dirty="0" err="1">
                <a:latin typeface="Arima Koshi" pitchFamily="2" charset="77"/>
                <a:cs typeface="Arima Koshi" pitchFamily="2" charset="77"/>
              </a:rPr>
              <a:t>Region</a:t>
            </a:r>
            <a:r>
              <a:rPr lang="es-ES" sz="1600" dirty="0">
                <a:latin typeface="Arima Koshi" pitchFamily="2" charset="77"/>
                <a:cs typeface="Arima Koshi" pitchFamily="2" charset="77"/>
              </a:rPr>
              <a:t> Sur Austral CTCI 4 universidades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Comisión de Igualdad del CRUCH 30 universidades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Red de Investigadoras </a:t>
            </a:r>
            <a:r>
              <a:rPr lang="es-ES" sz="1600" dirty="0" err="1">
                <a:latin typeface="Arima Koshi" pitchFamily="2" charset="77"/>
                <a:cs typeface="Arima Koshi" pitchFamily="2" charset="77"/>
              </a:rPr>
              <a:t>Ulagos</a:t>
            </a:r>
            <a:r>
              <a:rPr lang="es-ES" sz="1600" dirty="0">
                <a:latin typeface="Arima Koshi" pitchFamily="2" charset="77"/>
                <a:cs typeface="Arima Koshi" pitchFamily="2" charset="77"/>
              </a:rPr>
              <a:t> Mujeres en Ciencia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DDCA4D-DA8A-67EE-816D-65C462420287}"/>
              </a:ext>
            </a:extLst>
          </p:cNvPr>
          <p:cNvSpPr/>
          <p:nvPr/>
        </p:nvSpPr>
        <p:spPr>
          <a:xfrm rot="16200000" flipV="1">
            <a:off x="8108973" y="2905200"/>
            <a:ext cx="6858000" cy="1047600"/>
          </a:xfrm>
          <a:prstGeom prst="rect">
            <a:avLst/>
          </a:prstGeom>
          <a:solidFill>
            <a:srgbClr val="6EC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  <a:cs typeface="Al Nile" pitchFamily="2" charset="-78"/>
              </a:rPr>
              <a:t>Redes INTERNACIONALES</a:t>
            </a:r>
            <a:endParaRPr lang="es-DE" sz="2400" b="1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4" name="Recortar y redondear rectángulo de una sencilla 3">
            <a:extLst>
              <a:ext uri="{FF2B5EF4-FFF2-40B4-BE49-F238E27FC236}">
                <a16:creationId xmlns:a16="http://schemas.microsoft.com/office/drawing/2014/main" id="{A6242379-B602-6F03-3BD8-3DA174B7DE41}"/>
              </a:ext>
            </a:extLst>
          </p:cNvPr>
          <p:cNvSpPr/>
          <p:nvPr/>
        </p:nvSpPr>
        <p:spPr>
          <a:xfrm>
            <a:off x="7735331" y="186643"/>
            <a:ext cx="3217368" cy="6484715"/>
          </a:xfrm>
          <a:prstGeom prst="snipRoundRect">
            <a:avLst/>
          </a:prstGeom>
          <a:solidFill>
            <a:srgbClr val="108D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Plataforma de </a:t>
            </a:r>
            <a:r>
              <a:rPr lang="es-ES" sz="1600" dirty="0" err="1">
                <a:latin typeface="Arima Koshi" pitchFamily="2" charset="77"/>
                <a:cs typeface="Arima Koshi" pitchFamily="2" charset="77"/>
              </a:rPr>
              <a:t>networking</a:t>
            </a:r>
            <a:r>
              <a:rPr lang="es-ES" sz="1600" dirty="0">
                <a:latin typeface="Arima Koshi" pitchFamily="2" charset="77"/>
                <a:cs typeface="Arima Koshi" pitchFamily="2" charset="77"/>
              </a:rPr>
              <a:t> </a:t>
            </a:r>
            <a:r>
              <a:rPr lang="es-ES" sz="1600" dirty="0" err="1">
                <a:latin typeface="Arima Koshi" pitchFamily="2" charset="77"/>
                <a:cs typeface="Arima Koshi" pitchFamily="2" charset="77"/>
              </a:rPr>
              <a:t>WoomUp</a:t>
            </a:r>
            <a:r>
              <a:rPr lang="es-ES" sz="1600" dirty="0">
                <a:latin typeface="Arima Koshi" pitchFamily="2" charset="77"/>
                <a:cs typeface="Arima Koshi" pitchFamily="2" charset="77"/>
              </a:rPr>
              <a:t>, Centro de Igualdad de Oportunidades y Promoción de las Mujeres Dolors Piera de la Universidad de Lleida (España),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Organización Universitaria Interamericana (OUI) Espacio de Mujeres Líderes de Educación Superior (EMULIES).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 Cátedra UNESCO de Igualdad de Género en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Instituciones de Educación Superior de la Pontificia Universidad Católica del Perú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ma Koshi" pitchFamily="2" charset="77"/>
                <a:cs typeface="Arima Koshi" pitchFamily="2" charset="77"/>
              </a:rPr>
              <a:t>Expertas internacionales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F7BBD28-D6D4-8748-831A-1BA9A679F39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4825" t="15473" r="14477" b="66975"/>
          <a:stretch/>
        </p:blipFill>
        <p:spPr>
          <a:xfrm>
            <a:off x="169332" y="4724400"/>
            <a:ext cx="31496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287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030" name="Picture 6" descr="Acreditación Ulagos">
            <a:extLst>
              <a:ext uri="{FF2B5EF4-FFF2-40B4-BE49-F238E27FC236}">
                <a16:creationId xmlns:a16="http://schemas.microsoft.com/office/drawing/2014/main" id="{DC368198-F23B-D219-7C28-638A59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5" y="407362"/>
            <a:ext cx="2798950" cy="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1370"/>
            <a:ext cx="5029201" cy="2104160"/>
          </a:xfrm>
          <a:prstGeom prst="rect">
            <a:avLst/>
          </a:prstGeom>
        </p:spPr>
      </p:pic>
      <p:sp>
        <p:nvSpPr>
          <p:cNvPr id="20" name="Paralelogramo 19">
            <a:extLst>
              <a:ext uri="{FF2B5EF4-FFF2-40B4-BE49-F238E27FC236}">
                <a16:creationId xmlns:a16="http://schemas.microsoft.com/office/drawing/2014/main" id="{5BB5C73F-F36B-01DF-96B5-1BFFA6DE573A}"/>
              </a:ext>
            </a:extLst>
          </p:cNvPr>
          <p:cNvSpPr/>
          <p:nvPr/>
        </p:nvSpPr>
        <p:spPr>
          <a:xfrm>
            <a:off x="4253345" y="0"/>
            <a:ext cx="7938655" cy="6858000"/>
          </a:xfrm>
          <a:prstGeom prst="parallelogram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E" sz="4000" dirty="0">
              <a:latin typeface="Abadi MT Condensed Light" panose="020B0306030101010103" pitchFamily="34" charset="77"/>
              <a:cs typeface="Agency FB" panose="020F0502020204030204" pitchFamily="34" charset="0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ES" sz="2400" b="1" dirty="0">
                <a:latin typeface="Arima Koshi" pitchFamily="2" charset="77"/>
                <a:cs typeface="Arima Koshi" pitchFamily="2" charset="77"/>
              </a:rPr>
              <a:t>4. Hoja de Ruta</a:t>
            </a:r>
          </a:p>
          <a:p>
            <a:pPr algn="ctr"/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34" name="Picture 10" descr="Ministerio de Ciencia, Tecnología, Conocimiento e Innovación de Chile -  Wikipedia, la enciclopedia libre">
            <a:extLst>
              <a:ext uri="{FF2B5EF4-FFF2-40B4-BE49-F238E27FC236}">
                <a16:creationId xmlns:a16="http://schemas.microsoft.com/office/drawing/2014/main" id="{81E13E31-BF39-B221-6B04-CDC48B25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9170"/>
            <a:ext cx="981804" cy="8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88DCDA3B-B315-3432-BF78-91D2A83B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2" y="379652"/>
            <a:ext cx="885522" cy="7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9724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6F26D7-4D13-6A3D-9CD4-B31BD4A4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5" y="13910"/>
            <a:ext cx="3372237" cy="6830179"/>
          </a:xfrm>
          <a:prstGeom prst="rect">
            <a:avLst/>
          </a:prstGeom>
        </p:spPr>
      </p:pic>
      <p:pic>
        <p:nvPicPr>
          <p:cNvPr id="5" name="Marcador de contenido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44B52C-B16A-3A95-C2BF-0A532602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747" y="5528603"/>
            <a:ext cx="3330863" cy="1315486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4E0E182-840E-15C8-9AFE-F0581338D693}"/>
              </a:ext>
            </a:extLst>
          </p:cNvPr>
          <p:cNvSpPr/>
          <p:nvPr/>
        </p:nvSpPr>
        <p:spPr>
          <a:xfrm>
            <a:off x="-57551" y="24317"/>
            <a:ext cx="12249018" cy="1134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entury Gothic" panose="020B0502020202020204" pitchFamily="34" charset="0"/>
                <a:cs typeface="Al Nile" pitchFamily="2" charset="-78"/>
              </a:rPr>
              <a:t>Actividades en Curso</a:t>
            </a:r>
            <a:endParaRPr lang="es-DE" sz="2000" dirty="0">
              <a:latin typeface="Arima Koshi" pitchFamily="2" charset="77"/>
              <a:cs typeface="Arima Koshi" pitchFamily="2" charset="77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04E31D9A-3DB9-8D4D-A01B-634416C82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13594"/>
              </p:ext>
            </p:extLst>
          </p:nvPr>
        </p:nvGraphicFramePr>
        <p:xfrm>
          <a:off x="3495729" y="1319541"/>
          <a:ext cx="85644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EBA1B599-9E46-D943-83F9-92878A2755C6}"/>
              </a:ext>
            </a:extLst>
          </p:cNvPr>
          <p:cNvSpPr txBox="1"/>
          <p:nvPr/>
        </p:nvSpPr>
        <p:spPr>
          <a:xfrm>
            <a:off x="3790242" y="195198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EEADE36-850D-274E-9048-192C0DBD8626}"/>
              </a:ext>
            </a:extLst>
          </p:cNvPr>
          <p:cNvSpPr txBox="1"/>
          <p:nvPr/>
        </p:nvSpPr>
        <p:spPr>
          <a:xfrm>
            <a:off x="4188834" y="3282034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C7B8DB-B1CD-6B42-8D9C-22495F4FF622}"/>
              </a:ext>
            </a:extLst>
          </p:cNvPr>
          <p:cNvSpPr txBox="1"/>
          <p:nvPr/>
        </p:nvSpPr>
        <p:spPr>
          <a:xfrm>
            <a:off x="4205462" y="449930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155A3-5558-8B48-B5A0-A99AE4277031}"/>
              </a:ext>
            </a:extLst>
          </p:cNvPr>
          <p:cNvSpPr txBox="1"/>
          <p:nvPr/>
        </p:nvSpPr>
        <p:spPr>
          <a:xfrm>
            <a:off x="3774911" y="5777417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75F2B0-E6D8-1B4C-A00F-8AA8E22B89CE}"/>
              </a:ext>
            </a:extLst>
          </p:cNvPr>
          <p:cNvSpPr/>
          <p:nvPr/>
        </p:nvSpPr>
        <p:spPr>
          <a:xfrm>
            <a:off x="3274541" y="2681416"/>
            <a:ext cx="8917460" cy="417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770718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6F26D7-4D13-6A3D-9CD4-B31BD4A4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5" y="13910"/>
            <a:ext cx="3372237" cy="6830179"/>
          </a:xfrm>
          <a:prstGeom prst="rect">
            <a:avLst/>
          </a:prstGeom>
        </p:spPr>
      </p:pic>
      <p:pic>
        <p:nvPicPr>
          <p:cNvPr id="5" name="Marcador de contenido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44B52C-B16A-3A95-C2BF-0A532602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747" y="5528603"/>
            <a:ext cx="3330863" cy="1315486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4E0E182-840E-15C8-9AFE-F0581338D693}"/>
              </a:ext>
            </a:extLst>
          </p:cNvPr>
          <p:cNvSpPr/>
          <p:nvPr/>
        </p:nvSpPr>
        <p:spPr>
          <a:xfrm>
            <a:off x="-57551" y="24317"/>
            <a:ext cx="12249018" cy="1134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entury Gothic" panose="020B0502020202020204" pitchFamily="34" charset="0"/>
                <a:cs typeface="Al Nile" pitchFamily="2" charset="-78"/>
              </a:rPr>
              <a:t>Actividades en Curso</a:t>
            </a:r>
            <a:endParaRPr lang="es-DE" sz="2000" dirty="0">
              <a:latin typeface="Arima Koshi" pitchFamily="2" charset="77"/>
              <a:cs typeface="Arima Koshi" pitchFamily="2" charset="77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04E31D9A-3DB9-8D4D-A01B-634416C82D50}"/>
              </a:ext>
            </a:extLst>
          </p:cNvPr>
          <p:cNvGraphicFramePr/>
          <p:nvPr/>
        </p:nvGraphicFramePr>
        <p:xfrm>
          <a:off x="3495729" y="1319541"/>
          <a:ext cx="85644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EBA1B599-9E46-D943-83F9-92878A2755C6}"/>
              </a:ext>
            </a:extLst>
          </p:cNvPr>
          <p:cNvSpPr txBox="1"/>
          <p:nvPr/>
        </p:nvSpPr>
        <p:spPr>
          <a:xfrm>
            <a:off x="3790242" y="195198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EEADE36-850D-274E-9048-192C0DBD8626}"/>
              </a:ext>
            </a:extLst>
          </p:cNvPr>
          <p:cNvSpPr txBox="1"/>
          <p:nvPr/>
        </p:nvSpPr>
        <p:spPr>
          <a:xfrm>
            <a:off x="4188834" y="3282034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C7B8DB-B1CD-6B42-8D9C-22495F4FF622}"/>
              </a:ext>
            </a:extLst>
          </p:cNvPr>
          <p:cNvSpPr txBox="1"/>
          <p:nvPr/>
        </p:nvSpPr>
        <p:spPr>
          <a:xfrm>
            <a:off x="4205462" y="449930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155A3-5558-8B48-B5A0-A99AE4277031}"/>
              </a:ext>
            </a:extLst>
          </p:cNvPr>
          <p:cNvSpPr txBox="1"/>
          <p:nvPr/>
        </p:nvSpPr>
        <p:spPr>
          <a:xfrm>
            <a:off x="3774911" y="5777417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151BEA-6941-844D-88CC-B2DD33CBFBA0}"/>
              </a:ext>
            </a:extLst>
          </p:cNvPr>
          <p:cNvSpPr/>
          <p:nvPr/>
        </p:nvSpPr>
        <p:spPr>
          <a:xfrm>
            <a:off x="3435178" y="3966518"/>
            <a:ext cx="8756823" cy="289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1918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6F26D7-4D13-6A3D-9CD4-B31BD4A4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5" y="13910"/>
            <a:ext cx="3372237" cy="6830179"/>
          </a:xfrm>
          <a:prstGeom prst="rect">
            <a:avLst/>
          </a:prstGeom>
        </p:spPr>
      </p:pic>
      <p:pic>
        <p:nvPicPr>
          <p:cNvPr id="5" name="Marcador de contenido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44B52C-B16A-3A95-C2BF-0A532602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747" y="5528603"/>
            <a:ext cx="3330863" cy="1315486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4E0E182-840E-15C8-9AFE-F0581338D693}"/>
              </a:ext>
            </a:extLst>
          </p:cNvPr>
          <p:cNvSpPr/>
          <p:nvPr/>
        </p:nvSpPr>
        <p:spPr>
          <a:xfrm>
            <a:off x="-100014" y="1"/>
            <a:ext cx="12292013" cy="1158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entury Gothic" panose="020B0502020202020204" pitchFamily="34" charset="0"/>
                <a:cs typeface="Al Nile" pitchFamily="2" charset="-78"/>
              </a:rPr>
              <a:t>Actividades en Curso</a:t>
            </a:r>
            <a:endParaRPr lang="es-DE" sz="2000" dirty="0">
              <a:latin typeface="Arima Koshi" pitchFamily="2" charset="77"/>
              <a:cs typeface="Arima Koshi" pitchFamily="2" charset="77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04E31D9A-3DB9-8D4D-A01B-634416C82D50}"/>
              </a:ext>
            </a:extLst>
          </p:cNvPr>
          <p:cNvGraphicFramePr/>
          <p:nvPr/>
        </p:nvGraphicFramePr>
        <p:xfrm>
          <a:off x="3495729" y="1319541"/>
          <a:ext cx="85644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EBA1B599-9E46-D943-83F9-92878A2755C6}"/>
              </a:ext>
            </a:extLst>
          </p:cNvPr>
          <p:cNvSpPr txBox="1"/>
          <p:nvPr/>
        </p:nvSpPr>
        <p:spPr>
          <a:xfrm>
            <a:off x="3790242" y="195198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EEADE36-850D-274E-9048-192C0DBD8626}"/>
              </a:ext>
            </a:extLst>
          </p:cNvPr>
          <p:cNvSpPr txBox="1"/>
          <p:nvPr/>
        </p:nvSpPr>
        <p:spPr>
          <a:xfrm>
            <a:off x="4188834" y="3282034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C7B8DB-B1CD-6B42-8D9C-22495F4FF622}"/>
              </a:ext>
            </a:extLst>
          </p:cNvPr>
          <p:cNvSpPr txBox="1"/>
          <p:nvPr/>
        </p:nvSpPr>
        <p:spPr>
          <a:xfrm>
            <a:off x="4205462" y="449930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155A3-5558-8B48-B5A0-A99AE4277031}"/>
              </a:ext>
            </a:extLst>
          </p:cNvPr>
          <p:cNvSpPr txBox="1"/>
          <p:nvPr/>
        </p:nvSpPr>
        <p:spPr>
          <a:xfrm>
            <a:off x="3774911" y="5777417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DCBD7AB-22EB-254E-9DF1-71F14FFE9905}"/>
              </a:ext>
            </a:extLst>
          </p:cNvPr>
          <p:cNvSpPr/>
          <p:nvPr/>
        </p:nvSpPr>
        <p:spPr>
          <a:xfrm>
            <a:off x="3237470" y="5284828"/>
            <a:ext cx="8954531" cy="154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895415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6F26D7-4D13-6A3D-9CD4-B31BD4A4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5" y="13910"/>
            <a:ext cx="3372237" cy="6830179"/>
          </a:xfrm>
          <a:prstGeom prst="rect">
            <a:avLst/>
          </a:prstGeom>
        </p:spPr>
      </p:pic>
      <p:pic>
        <p:nvPicPr>
          <p:cNvPr id="5" name="Marcador de contenido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44B52C-B16A-3A95-C2BF-0A532602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747" y="5528603"/>
            <a:ext cx="3330863" cy="1315486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4E0E182-840E-15C8-9AFE-F0581338D693}"/>
              </a:ext>
            </a:extLst>
          </p:cNvPr>
          <p:cNvSpPr/>
          <p:nvPr/>
        </p:nvSpPr>
        <p:spPr>
          <a:xfrm>
            <a:off x="-57551" y="24317"/>
            <a:ext cx="12249018" cy="1134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entury Gothic" panose="020B0502020202020204" pitchFamily="34" charset="0"/>
                <a:cs typeface="Al Nile" pitchFamily="2" charset="-78"/>
              </a:rPr>
              <a:t>Actividades en Curso</a:t>
            </a:r>
            <a:endParaRPr lang="es-DE" sz="2000" dirty="0">
              <a:latin typeface="Arima Koshi" pitchFamily="2" charset="77"/>
              <a:cs typeface="Arima Koshi" pitchFamily="2" charset="77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04E31D9A-3DB9-8D4D-A01B-634416C82D50}"/>
              </a:ext>
            </a:extLst>
          </p:cNvPr>
          <p:cNvGraphicFramePr/>
          <p:nvPr/>
        </p:nvGraphicFramePr>
        <p:xfrm>
          <a:off x="3495729" y="1319541"/>
          <a:ext cx="85644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EBA1B599-9E46-D943-83F9-92878A2755C6}"/>
              </a:ext>
            </a:extLst>
          </p:cNvPr>
          <p:cNvSpPr txBox="1"/>
          <p:nvPr/>
        </p:nvSpPr>
        <p:spPr>
          <a:xfrm>
            <a:off x="3790242" y="195198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EEADE36-850D-274E-9048-192C0DBD8626}"/>
              </a:ext>
            </a:extLst>
          </p:cNvPr>
          <p:cNvSpPr txBox="1"/>
          <p:nvPr/>
        </p:nvSpPr>
        <p:spPr>
          <a:xfrm>
            <a:off x="4188834" y="3282034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C7B8DB-B1CD-6B42-8D9C-22495F4FF622}"/>
              </a:ext>
            </a:extLst>
          </p:cNvPr>
          <p:cNvSpPr txBox="1"/>
          <p:nvPr/>
        </p:nvSpPr>
        <p:spPr>
          <a:xfrm>
            <a:off x="4205462" y="4499305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155A3-5558-8B48-B5A0-A99AE4277031}"/>
              </a:ext>
            </a:extLst>
          </p:cNvPr>
          <p:cNvSpPr txBox="1"/>
          <p:nvPr/>
        </p:nvSpPr>
        <p:spPr>
          <a:xfrm>
            <a:off x="3774911" y="5777417"/>
            <a:ext cx="7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E" sz="2000" b="1" dirty="0">
                <a:solidFill>
                  <a:schemeClr val="bg1"/>
                </a:solidFill>
                <a:latin typeface="Arima Koshi" pitchFamily="2" charset="77"/>
                <a:cs typeface="Arima Koshi" pitchFamily="2" charset="77"/>
              </a:rPr>
              <a:t>Oe4</a:t>
            </a:r>
          </a:p>
        </p:txBody>
      </p:sp>
    </p:spTree>
    <p:extLst>
      <p:ext uri="{BB962C8B-B14F-4D97-AF65-F5344CB8AC3E}">
        <p14:creationId xmlns:p14="http://schemas.microsoft.com/office/powerpoint/2010/main" val="211569814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EA550D-2490-A24C-874F-FAE9C4BE48B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5473" b="66975"/>
          <a:stretch/>
        </p:blipFill>
        <p:spPr>
          <a:xfrm>
            <a:off x="2303221" y="2536872"/>
            <a:ext cx="4455007" cy="1981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2468DF-DA57-EE45-8252-623DCF069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60" t="37094" r="8031" b="18986"/>
          <a:stretch/>
        </p:blipFill>
        <p:spPr>
          <a:xfrm>
            <a:off x="6457950" y="523602"/>
            <a:ext cx="2200275" cy="5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944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030" name="Picture 6" descr="Acreditación Ulagos">
            <a:extLst>
              <a:ext uri="{FF2B5EF4-FFF2-40B4-BE49-F238E27FC236}">
                <a16:creationId xmlns:a16="http://schemas.microsoft.com/office/drawing/2014/main" id="{DC368198-F23B-D219-7C28-638A59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5" y="407362"/>
            <a:ext cx="2798950" cy="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1370"/>
            <a:ext cx="5029201" cy="2104160"/>
          </a:xfrm>
          <a:prstGeom prst="rect">
            <a:avLst/>
          </a:prstGeom>
        </p:spPr>
      </p:pic>
      <p:sp>
        <p:nvSpPr>
          <p:cNvPr id="20" name="Paralelogramo 19">
            <a:extLst>
              <a:ext uri="{FF2B5EF4-FFF2-40B4-BE49-F238E27FC236}">
                <a16:creationId xmlns:a16="http://schemas.microsoft.com/office/drawing/2014/main" id="{5BB5C73F-F36B-01DF-96B5-1BFFA6DE573A}"/>
              </a:ext>
            </a:extLst>
          </p:cNvPr>
          <p:cNvSpPr/>
          <p:nvPr/>
        </p:nvSpPr>
        <p:spPr>
          <a:xfrm>
            <a:off x="4253345" y="0"/>
            <a:ext cx="7938655" cy="6858000"/>
          </a:xfrm>
          <a:prstGeom prst="parallelogram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E" sz="4000" dirty="0">
              <a:latin typeface="Abadi MT Condensed Light" panose="020B0306030101010103" pitchFamily="34" charset="77"/>
              <a:cs typeface="Agency FB" panose="020F0502020204030204" pitchFamily="34" charset="0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ES" sz="2400" b="1" dirty="0">
                <a:latin typeface="Arima Koshi" pitchFamily="2" charset="77"/>
                <a:cs typeface="Arima Koshi" pitchFamily="2" charset="77"/>
              </a:rPr>
              <a:t>1. Contexto Nacional</a:t>
            </a:r>
          </a:p>
          <a:p>
            <a:pPr algn="ctr"/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34" name="Picture 10" descr="Ministerio de Ciencia, Tecnología, Conocimiento e Innovación de Chile -  Wikipedia, la enciclopedia libre">
            <a:extLst>
              <a:ext uri="{FF2B5EF4-FFF2-40B4-BE49-F238E27FC236}">
                <a16:creationId xmlns:a16="http://schemas.microsoft.com/office/drawing/2014/main" id="{81E13E31-BF39-B221-6B04-CDC48B25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9170"/>
            <a:ext cx="981804" cy="8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88DCDA3B-B315-3432-BF78-91D2A83B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2" y="379652"/>
            <a:ext cx="885522" cy="7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220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9" y="2207070"/>
            <a:ext cx="5029201" cy="21041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B85369-6691-F646-B1DB-A5A26AB2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3150648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DF5124-3DB3-F240-95D3-09CE732C0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50" t="25657" r="15553" b="69731"/>
          <a:stretch/>
        </p:blipFill>
        <p:spPr>
          <a:xfrm>
            <a:off x="4114800" y="4002154"/>
            <a:ext cx="4057650" cy="6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42498"/>
            <a:ext cx="12196746" cy="6379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latin typeface="Century Gothic" panose="020B0502020202020204" pitchFamily="34" charset="0"/>
                <a:cs typeface="Al Nile" pitchFamily="2" charset="-78"/>
              </a:rPr>
              <a:t>B</a:t>
            </a:r>
            <a:r>
              <a:rPr lang="es-ES" sz="2000" dirty="0">
                <a:latin typeface="Century Gothic" panose="020B0502020202020204" pitchFamily="34" charset="0"/>
                <a:cs typeface="Al Nile" pitchFamily="2" charset="-78"/>
              </a:rPr>
              <a:t>rechas Nacionales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2" name="Imagen 11" descr="Tabla&#10;&#10;Descripción generada automáticamente con confianza media">
            <a:extLst>
              <a:ext uri="{FF2B5EF4-FFF2-40B4-BE49-F238E27FC236}">
                <a16:creationId xmlns:a16="http://schemas.microsoft.com/office/drawing/2014/main" id="{C2796479-EE2D-BC4A-1498-90B45FE7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98" y="1019849"/>
            <a:ext cx="3844436" cy="584787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C600E6F-09F5-2216-0D87-12E67CBBB3F5}"/>
              </a:ext>
            </a:extLst>
          </p:cNvPr>
          <p:cNvSpPr/>
          <p:nvPr/>
        </p:nvSpPr>
        <p:spPr>
          <a:xfrm>
            <a:off x="813096" y="595423"/>
            <a:ext cx="11378904" cy="466317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Porcentaje de INVESTIGADORAS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MUJERES OCDE 2018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D37E86-23AD-CF82-C296-4C9C5EE74BAF}"/>
              </a:ext>
            </a:extLst>
          </p:cNvPr>
          <p:cNvSpPr/>
          <p:nvPr/>
        </p:nvSpPr>
        <p:spPr>
          <a:xfrm>
            <a:off x="0" y="585697"/>
            <a:ext cx="813096" cy="6272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</a:t>
            </a:r>
            <a:endParaRPr lang="es-ES" sz="7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2000" b="1" dirty="0" err="1">
                <a:latin typeface="Century Gothic" panose="020B0502020202020204" pitchFamily="34" charset="0"/>
              </a:rPr>
              <a:t>MinCiencia</a:t>
            </a:r>
            <a:endParaRPr lang="es-ES" sz="2000" b="1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“Radiografía de género en ciencia, tecnología conocimiento e innovación” (2020)</a:t>
            </a:r>
            <a:endParaRPr lang="es-ES" sz="1400" dirty="0"/>
          </a:p>
          <a:p>
            <a:endParaRPr lang="es-DE" dirty="0"/>
          </a:p>
        </p:txBody>
      </p:sp>
    </p:spTree>
    <p:extLst>
      <p:ext uri="{BB962C8B-B14F-4D97-AF65-F5344CB8AC3E}">
        <p14:creationId xmlns:p14="http://schemas.microsoft.com/office/powerpoint/2010/main" val="32600669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42498"/>
            <a:ext cx="12196746" cy="6379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latin typeface="Century Gothic" panose="020B0502020202020204" pitchFamily="34" charset="0"/>
                <a:cs typeface="Al Nile" pitchFamily="2" charset="-78"/>
              </a:rPr>
              <a:t>B</a:t>
            </a:r>
            <a:r>
              <a:rPr lang="es-ES" sz="2000" dirty="0">
                <a:latin typeface="Century Gothic" panose="020B0502020202020204" pitchFamily="34" charset="0"/>
                <a:cs typeface="Al Nile" pitchFamily="2" charset="-78"/>
              </a:rPr>
              <a:t>rechas nacionales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600E6F-09F5-2216-0D87-12E67CBBB3F5}"/>
              </a:ext>
            </a:extLst>
          </p:cNvPr>
          <p:cNvSpPr/>
          <p:nvPr/>
        </p:nvSpPr>
        <p:spPr>
          <a:xfrm>
            <a:off x="813096" y="595423"/>
            <a:ext cx="11378904" cy="466317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dirty="0" err="1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Investigación+Desarrollo</a:t>
            </a:r>
            <a:r>
              <a:rPr lang="es-ES" sz="1600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 </a:t>
            </a:r>
          </a:p>
          <a:p>
            <a:pPr algn="r"/>
            <a:endParaRPr lang="es-ES" sz="1400" dirty="0">
              <a:solidFill>
                <a:schemeClr val="bg1"/>
              </a:solidFill>
              <a:effectLst/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7573138-90C1-2A07-28AC-67B3CFC657B0}"/>
              </a:ext>
            </a:extLst>
          </p:cNvPr>
          <p:cNvSpPr/>
          <p:nvPr/>
        </p:nvSpPr>
        <p:spPr>
          <a:xfrm>
            <a:off x="623329" y="1168047"/>
            <a:ext cx="10660699" cy="708296"/>
          </a:xfrm>
          <a:prstGeom prst="rect">
            <a:avLst/>
          </a:prstGeom>
          <a:solidFill>
            <a:srgbClr val="108D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Evolución del porcentaje de proyectos </a:t>
            </a:r>
            <a:r>
              <a:rPr lang="es-ES" dirty="0" err="1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Fondecyt</a:t>
            </a:r>
            <a:r>
              <a:rPr lang="es-ES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 adjudicados por mujeres. 2016-2021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D37E86-23AD-CF82-C296-4C9C5EE74BAF}"/>
              </a:ext>
            </a:extLst>
          </p:cNvPr>
          <p:cNvSpPr/>
          <p:nvPr/>
        </p:nvSpPr>
        <p:spPr>
          <a:xfrm>
            <a:off x="0" y="585697"/>
            <a:ext cx="813096" cy="6272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</a:t>
            </a:r>
            <a:endParaRPr lang="es-ES" sz="7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2000" b="1" dirty="0" err="1">
                <a:latin typeface="Century Gothic" panose="020B0502020202020204" pitchFamily="34" charset="0"/>
              </a:rPr>
              <a:t>MinCiencia</a:t>
            </a:r>
            <a:endParaRPr lang="es-ES" sz="2000" b="1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“Radiografía de género en ciencia, tecnología conocimiento e innovación” (2022)</a:t>
            </a:r>
            <a:endParaRPr lang="es-ES" sz="1400" dirty="0"/>
          </a:p>
          <a:p>
            <a:endParaRPr lang="es-D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2907B1-FC5A-CE40-B8D9-901213D7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9" y="1939906"/>
            <a:ext cx="10076203" cy="49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01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42498"/>
            <a:ext cx="12196746" cy="637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latin typeface="Century Gothic" panose="020B0502020202020204" pitchFamily="34" charset="0"/>
                <a:cs typeface="Al Nile" pitchFamily="2" charset="-78"/>
              </a:rPr>
              <a:t>B</a:t>
            </a:r>
            <a:r>
              <a:rPr lang="es-ES" sz="2000" dirty="0">
                <a:latin typeface="Century Gothic" panose="020B0502020202020204" pitchFamily="34" charset="0"/>
                <a:cs typeface="Al Nile" pitchFamily="2" charset="-78"/>
              </a:rPr>
              <a:t>rechas regionales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600E6F-09F5-2216-0D87-12E67CBBB3F5}"/>
              </a:ext>
            </a:extLst>
          </p:cNvPr>
          <p:cNvSpPr/>
          <p:nvPr/>
        </p:nvSpPr>
        <p:spPr>
          <a:xfrm>
            <a:off x="813096" y="595423"/>
            <a:ext cx="11378904" cy="466317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Investigación + Desarrollo 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15072C7-D87A-F55B-AAF6-CC50996402E5}"/>
              </a:ext>
            </a:extLst>
          </p:cNvPr>
          <p:cNvGrpSpPr/>
          <p:nvPr/>
        </p:nvGrpSpPr>
        <p:grpSpPr>
          <a:xfrm>
            <a:off x="4703537" y="6541209"/>
            <a:ext cx="1903684" cy="276999"/>
            <a:chOff x="3072575" y="6401947"/>
            <a:chExt cx="1903684" cy="276999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55391B5-B620-1A2C-57AF-EECA5F1544B8}"/>
                </a:ext>
              </a:extLst>
            </p:cNvPr>
            <p:cNvSpPr/>
            <p:nvPr/>
          </p:nvSpPr>
          <p:spPr>
            <a:xfrm>
              <a:off x="3072575" y="6486715"/>
              <a:ext cx="107852" cy="1074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E">
                <a:latin typeface="+mj-lt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6C163E3-E1DE-8BC4-FAF9-8242A068E9CF}"/>
                </a:ext>
              </a:extLst>
            </p:cNvPr>
            <p:cNvSpPr/>
            <p:nvPr/>
          </p:nvSpPr>
          <p:spPr>
            <a:xfrm>
              <a:off x="3992816" y="6486715"/>
              <a:ext cx="107852" cy="107464"/>
            </a:xfrm>
            <a:prstGeom prst="ellipse">
              <a:avLst/>
            </a:prstGeom>
            <a:solidFill>
              <a:srgbClr val="108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E">
                <a:latin typeface="+mj-lt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481CA89-F4C1-0ABC-C2AA-B4CA2D4E979B}"/>
                </a:ext>
              </a:extLst>
            </p:cNvPr>
            <p:cNvSpPr txBox="1"/>
            <p:nvPr/>
          </p:nvSpPr>
          <p:spPr>
            <a:xfrm>
              <a:off x="3225077" y="6401947"/>
              <a:ext cx="1751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latin typeface="+mj-lt"/>
                </a:rPr>
                <a:t>m</a:t>
              </a:r>
              <a:r>
                <a:rPr lang="es-DE" sz="1200" dirty="0">
                  <a:latin typeface="+mj-lt"/>
                </a:rPr>
                <a:t>ujeres          hombres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04740B1C-8F03-8044-9204-5BD15012B151}"/>
              </a:ext>
            </a:extLst>
          </p:cNvPr>
          <p:cNvSpPr/>
          <p:nvPr/>
        </p:nvSpPr>
        <p:spPr>
          <a:xfrm>
            <a:off x="567351" y="1089935"/>
            <a:ext cx="7669183" cy="750481"/>
          </a:xfrm>
          <a:prstGeom prst="rect">
            <a:avLst/>
          </a:prstGeom>
          <a:solidFill>
            <a:srgbClr val="108D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effectLst/>
                <a:latin typeface="Arima Koshi" pitchFamily="2" charset="77"/>
                <a:cs typeface="Arima Koshi" pitchFamily="2" charset="77"/>
              </a:rPr>
              <a:t>INVESTIGADORAS MUJERES según región</a:t>
            </a:r>
            <a:endParaRPr lang="es-ES" sz="900" dirty="0">
              <a:solidFill>
                <a:schemeClr val="bg1"/>
              </a:solidFill>
              <a:effectLst/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A9BDF8-9966-9865-7E39-7183206D8ABB}"/>
              </a:ext>
            </a:extLst>
          </p:cNvPr>
          <p:cNvSpPr/>
          <p:nvPr/>
        </p:nvSpPr>
        <p:spPr>
          <a:xfrm>
            <a:off x="0" y="585697"/>
            <a:ext cx="813096" cy="627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</a:t>
            </a:r>
            <a:endParaRPr lang="es-ES" sz="7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2000" b="1" dirty="0" err="1">
                <a:latin typeface="Century Gothic" panose="020B0502020202020204" pitchFamily="34" charset="0"/>
              </a:rPr>
              <a:t>MinCiencia</a:t>
            </a:r>
            <a:endParaRPr lang="es-ES" sz="2000" b="1" dirty="0">
              <a:latin typeface="Century Gothic" panose="020B0502020202020204" pitchFamily="34" charset="0"/>
            </a:endParaRPr>
          </a:p>
          <a:p>
            <a:endParaRPr lang="es-ES" sz="1050" dirty="0">
              <a:latin typeface="Century Gothic" panose="020B0502020202020204" pitchFamily="34" charset="0"/>
            </a:endParaRPr>
          </a:p>
          <a:p>
            <a:r>
              <a:rPr lang="es-ES" sz="900" dirty="0">
                <a:latin typeface="Century Gothic" panose="020B0502020202020204" pitchFamily="34" charset="0"/>
              </a:rPr>
              <a:t>“Radiografía de género en ciencia, tecnología conocimiento e innovación” (2020)</a:t>
            </a:r>
            <a:endParaRPr lang="es-ES" sz="1400" dirty="0"/>
          </a:p>
          <a:p>
            <a:endParaRPr lang="es-DE" dirty="0"/>
          </a:p>
        </p:txBody>
      </p:sp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2EAE8EA1-0C38-396B-4220-A42B9B73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992" y="2729345"/>
            <a:ext cx="9066995" cy="3017495"/>
          </a:xfrm>
          <a:prstGeom prst="rect">
            <a:avLst/>
          </a:prstGeom>
        </p:spPr>
      </p:pic>
      <p:sp>
        <p:nvSpPr>
          <p:cNvPr id="23" name="Flecha derecha 22">
            <a:extLst>
              <a:ext uri="{FF2B5EF4-FFF2-40B4-BE49-F238E27FC236}">
                <a16:creationId xmlns:a16="http://schemas.microsoft.com/office/drawing/2014/main" id="{CF748224-6DBD-D34F-9BB6-D3105FADC9B0}"/>
              </a:ext>
            </a:extLst>
          </p:cNvPr>
          <p:cNvSpPr/>
          <p:nvPr/>
        </p:nvSpPr>
        <p:spPr>
          <a:xfrm rot="5400000">
            <a:off x="9961417" y="2493820"/>
            <a:ext cx="44334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6157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42498"/>
            <a:ext cx="12196746" cy="637921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ma Koshi" pitchFamily="2" charset="77"/>
                <a:cs typeface="Arima Koshi" pitchFamily="2" charset="77"/>
              </a:rPr>
              <a:t>Contexto nacional </a:t>
            </a:r>
            <a:r>
              <a:rPr lang="es-ES" sz="2400" dirty="0" err="1">
                <a:latin typeface="Arima Koshi" pitchFamily="2" charset="77"/>
                <a:cs typeface="Arima Koshi" pitchFamily="2" charset="77"/>
              </a:rPr>
              <a:t>InÉS</a:t>
            </a:r>
            <a:r>
              <a:rPr lang="es-ES" sz="2400" dirty="0">
                <a:latin typeface="Arima Koshi" pitchFamily="2" charset="77"/>
                <a:cs typeface="Arima Koshi" pitchFamily="2" charset="77"/>
              </a:rPr>
              <a:t> Género en CTCI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98D18A-1C29-0F5C-3C18-13DEF2400413}"/>
              </a:ext>
            </a:extLst>
          </p:cNvPr>
          <p:cNvSpPr/>
          <p:nvPr/>
        </p:nvSpPr>
        <p:spPr>
          <a:xfrm>
            <a:off x="-10025" y="595423"/>
            <a:ext cx="813096" cy="6272301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https://</a:t>
            </a:r>
            <a:r>
              <a:rPr lang="es-ES" sz="105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www.minciencia.gob.cl</a:t>
            </a:r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https://</a:t>
            </a:r>
            <a:r>
              <a:rPr lang="es-ES" sz="105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www.anid.cl</a:t>
            </a:r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/</a:t>
            </a:r>
            <a:endParaRPr lang="es-DE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919E2BD-E1BC-5D51-FB59-5CC66B4938F9}"/>
              </a:ext>
            </a:extLst>
          </p:cNvPr>
          <p:cNvSpPr/>
          <p:nvPr/>
        </p:nvSpPr>
        <p:spPr>
          <a:xfrm>
            <a:off x="5026462" y="5078740"/>
            <a:ext cx="4790683" cy="666613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</a:rPr>
              <a:t>INES GÉNERO 2021</a:t>
            </a:r>
            <a:r>
              <a:rPr lang="es-ES" sz="14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  <a:sym typeface="Wingdings" pitchFamily="2" charset="2"/>
              </a:rPr>
              <a:t> / </a:t>
            </a:r>
            <a:r>
              <a:rPr lang="es-ES" sz="14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</a:rPr>
              <a:t>13 UNIVERSIDADES</a:t>
            </a:r>
            <a:endParaRPr lang="es-ES" sz="1400" b="1" dirty="0">
              <a:effectLst/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4B4C3D17-EA4C-EB7B-27DA-8E53D3A61B7A}"/>
              </a:ext>
            </a:extLst>
          </p:cNvPr>
          <p:cNvSpPr/>
          <p:nvPr/>
        </p:nvSpPr>
        <p:spPr>
          <a:xfrm>
            <a:off x="3626736" y="2948351"/>
            <a:ext cx="3795067" cy="711128"/>
          </a:xfrm>
          <a:prstGeom prst="roundRect">
            <a:avLst/>
          </a:prstGeom>
          <a:solidFill>
            <a:srgbClr val="108D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a Koshi" pitchFamily="2" charset="77"/>
                <a:ea typeface="+mn-ea"/>
                <a:cs typeface="Arima Koshi" pitchFamily="2" charset="77"/>
              </a:rPr>
              <a:t>Política de igualdad de género CTCI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a Koshi" pitchFamily="2" charset="77"/>
              <a:ea typeface="+mn-ea"/>
              <a:cs typeface="Arima Koshi" pitchFamily="2" charset="77"/>
            </a:endParaRPr>
          </a:p>
        </p:txBody>
      </p:sp>
      <p:cxnSp>
        <p:nvCxnSpPr>
          <p:cNvPr id="67" name="Conector angular 66">
            <a:extLst>
              <a:ext uri="{FF2B5EF4-FFF2-40B4-BE49-F238E27FC236}">
                <a16:creationId xmlns:a16="http://schemas.microsoft.com/office/drawing/2014/main" id="{83A8264F-1197-F801-8DBF-0A5CB09E020A}"/>
              </a:ext>
            </a:extLst>
          </p:cNvPr>
          <p:cNvCxnSpPr>
            <a:cxnSpLocks/>
          </p:cNvCxnSpPr>
          <p:nvPr/>
        </p:nvCxnSpPr>
        <p:spPr>
          <a:xfrm rot="5400000">
            <a:off x="7278002" y="4051578"/>
            <a:ext cx="1522950" cy="303188"/>
          </a:xfrm>
          <a:prstGeom prst="bentConnector3">
            <a:avLst>
              <a:gd name="adj1" fmla="val 21981"/>
            </a:avLst>
          </a:prstGeom>
          <a:ln w="57150">
            <a:solidFill>
              <a:srgbClr val="E67E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86896F2C-435D-E3D8-6F5E-4D150A09D7F0}"/>
              </a:ext>
            </a:extLst>
          </p:cNvPr>
          <p:cNvSpPr/>
          <p:nvPr/>
        </p:nvSpPr>
        <p:spPr>
          <a:xfrm>
            <a:off x="7016888" y="2473569"/>
            <a:ext cx="1741991" cy="1492524"/>
          </a:xfrm>
          <a:prstGeom prst="ellipse">
            <a:avLst/>
          </a:prstGeom>
          <a:solidFill>
            <a:srgbClr val="E67E7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</a:rPr>
              <a:t>Plan de Acción de la Política Nacional CTCI</a:t>
            </a:r>
            <a:endParaRPr lang="es-ES" sz="1400" b="1" dirty="0">
              <a:effectLst/>
              <a:latin typeface="Arima Koshi" pitchFamily="2" charset="77"/>
              <a:cs typeface="Arima Koshi" pitchFamily="2" charset="77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4E5DAB8-686B-6F03-9D73-4818734B1C2F}"/>
              </a:ext>
            </a:extLst>
          </p:cNvPr>
          <p:cNvSpPr/>
          <p:nvPr/>
        </p:nvSpPr>
        <p:spPr>
          <a:xfrm>
            <a:off x="1996977" y="1599725"/>
            <a:ext cx="2388797" cy="21387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</a:rPr>
              <a:t>Ministerio de la Ciencia, </a:t>
            </a:r>
            <a:r>
              <a:rPr lang="es-ES" sz="12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</a:rPr>
              <a:t>Tecnología, Conocimientos </a:t>
            </a:r>
          </a:p>
          <a:p>
            <a:pPr algn="ctr"/>
            <a:r>
              <a:rPr lang="es-ES" sz="1200" b="1" i="0" dirty="0">
                <a:solidFill>
                  <a:srgbClr val="FFFFFF"/>
                </a:solidFill>
                <a:effectLst/>
                <a:latin typeface="Arima Koshi" pitchFamily="2" charset="77"/>
                <a:cs typeface="Arima Koshi" pitchFamily="2" charset="77"/>
              </a:rPr>
              <a:t>e Innovación</a:t>
            </a:r>
            <a:endParaRPr lang="es-ES" sz="1200" b="1" dirty="0">
              <a:effectLst/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26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A0C1AF10-5F82-3ED0-FDDD-83672735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75" y="574008"/>
            <a:ext cx="1118492" cy="10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3344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054CE64-A041-1650-AC27-F4E51C3B73A7}"/>
              </a:ext>
            </a:extLst>
          </p:cNvPr>
          <p:cNvSpPr/>
          <p:nvPr/>
        </p:nvSpPr>
        <p:spPr>
          <a:xfrm>
            <a:off x="-5279" y="-66645"/>
            <a:ext cx="12196746" cy="637921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ma Koshi" pitchFamily="2" charset="77"/>
                <a:cs typeface="Arima Koshi" pitchFamily="2" charset="77"/>
              </a:rPr>
              <a:t>Red </a:t>
            </a:r>
            <a:r>
              <a:rPr lang="es-ES" sz="2400" dirty="0" err="1">
                <a:latin typeface="Arima Koshi" pitchFamily="2" charset="77"/>
                <a:cs typeface="Arima Koshi" pitchFamily="2" charset="77"/>
              </a:rPr>
              <a:t>InÈs</a:t>
            </a:r>
            <a:r>
              <a:rPr lang="es-ES" sz="2400" dirty="0">
                <a:latin typeface="Arima Koshi" pitchFamily="2" charset="77"/>
                <a:cs typeface="Arima Koshi" pitchFamily="2" charset="77"/>
              </a:rPr>
              <a:t> nacional 2021</a:t>
            </a:r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26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A0C1AF10-5F82-3ED0-FDDD-83672735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308"/>
            <a:ext cx="846950" cy="7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5E98ED8E-2B25-D806-3C0C-3C5769CBFE4E}"/>
              </a:ext>
            </a:extLst>
          </p:cNvPr>
          <p:cNvSpPr/>
          <p:nvPr/>
        </p:nvSpPr>
        <p:spPr>
          <a:xfrm>
            <a:off x="2231561" y="5472152"/>
            <a:ext cx="4225279" cy="657425"/>
          </a:xfrm>
          <a:prstGeom prst="roundRect">
            <a:avLst/>
          </a:prstGeom>
          <a:solidFill>
            <a:srgbClr val="108D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a Koshi" pitchFamily="2" charset="77"/>
                <a:ea typeface="+mn-ea"/>
                <a:cs typeface="Arima Koshi" pitchFamily="2" charset="77"/>
              </a:rPr>
              <a:t>Universidades Estatales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a Koshi" pitchFamily="2" charset="77"/>
              <a:ea typeface="+mn-ea"/>
              <a:cs typeface="Arima Koshi" pitchFamily="2" charset="77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9E9D434-7E6D-DBB8-E5B0-FB962BFF2E41}"/>
              </a:ext>
            </a:extLst>
          </p:cNvPr>
          <p:cNvSpPr/>
          <p:nvPr/>
        </p:nvSpPr>
        <p:spPr>
          <a:xfrm>
            <a:off x="6940571" y="5463949"/>
            <a:ext cx="4225279" cy="657425"/>
          </a:xfrm>
          <a:prstGeom prst="roundRect">
            <a:avLst/>
          </a:prstGeom>
          <a:solidFill>
            <a:srgbClr val="108D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a Koshi" pitchFamily="2" charset="77"/>
                <a:ea typeface="+mn-ea"/>
                <a:cs typeface="Arima Koshi" pitchFamily="2" charset="77"/>
              </a:rPr>
              <a:t>Universidades privadas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a Koshi" pitchFamily="2" charset="77"/>
              <a:ea typeface="+mn-ea"/>
              <a:cs typeface="Arima Koshi" pitchFamily="2" charset="77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36C85F-E800-CBC0-CF08-6F92B24003FB}"/>
              </a:ext>
            </a:extLst>
          </p:cNvPr>
          <p:cNvSpPr/>
          <p:nvPr/>
        </p:nvSpPr>
        <p:spPr>
          <a:xfrm>
            <a:off x="0" y="252315"/>
            <a:ext cx="846950" cy="5834993"/>
          </a:xfrm>
          <a:prstGeom prst="rect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ANID </a:t>
            </a:r>
            <a:r>
              <a:rPr lang="es-ES" sz="6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RESOLUCION EXENTO </a:t>
            </a:r>
            <a:r>
              <a:rPr lang="es-ES" sz="6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Nº</a:t>
            </a:r>
            <a:r>
              <a:rPr lang="es-ES" sz="6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 9682/2021</a:t>
            </a:r>
            <a:endParaRPr lang="es-DE" dirty="0"/>
          </a:p>
        </p:txBody>
      </p:sp>
      <p:pic>
        <p:nvPicPr>
          <p:cNvPr id="6" name="Picture 12" descr="Universidad de Los Lagos">
            <a:extLst>
              <a:ext uri="{FF2B5EF4-FFF2-40B4-BE49-F238E27FC236}">
                <a16:creationId xmlns:a16="http://schemas.microsoft.com/office/drawing/2014/main" id="{6D726BA3-4221-271A-8D43-DA75EC9A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17" y="4505659"/>
            <a:ext cx="2378916" cy="9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iversidad de Talca - Wikipedia, la enciclopedia libre">
            <a:extLst>
              <a:ext uri="{FF2B5EF4-FFF2-40B4-BE49-F238E27FC236}">
                <a16:creationId xmlns:a16="http://schemas.microsoft.com/office/drawing/2014/main" id="{D514FD1C-AF3F-F765-96E5-75F50B87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57" y="3346309"/>
            <a:ext cx="1011773" cy="10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rmas Gráficas | Guía Web">
            <a:extLst>
              <a:ext uri="{FF2B5EF4-FFF2-40B4-BE49-F238E27FC236}">
                <a16:creationId xmlns:a16="http://schemas.microsoft.com/office/drawing/2014/main" id="{3FBCA5A9-A918-A2F4-634F-4A77D191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49" y="2449946"/>
            <a:ext cx="1426013" cy="7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niversidad de Chile">
            <a:extLst>
              <a:ext uri="{FF2B5EF4-FFF2-40B4-BE49-F238E27FC236}">
                <a16:creationId xmlns:a16="http://schemas.microsoft.com/office/drawing/2014/main" id="{5E41FBC7-0A72-D1A3-6749-C3608600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03" y="3237322"/>
            <a:ext cx="1404080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B0475F7-B697-882C-1DE4-88771250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3" y="1241195"/>
            <a:ext cx="711049" cy="12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Universidad del Bío-Bío - Wikipedia, la enciclopedia libre">
            <a:extLst>
              <a:ext uri="{FF2B5EF4-FFF2-40B4-BE49-F238E27FC236}">
                <a16:creationId xmlns:a16="http://schemas.microsoft.com/office/drawing/2014/main" id="{2AA7E825-AE8D-F2D8-21B2-A73E5425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4" y="3832503"/>
            <a:ext cx="1404080" cy="8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nternacionalización - UPCH - UNIVERSIDAD AUTONOMA DE CHILE | CONVOCATORIA  | CALL FOR APPLICATIONS | 2019-2 Estimados alumnos, se les informa de la  convocatoria para el 2° semestre 2019-Primavera (agosto-diciembre) del  PROGRAMA">
            <a:extLst>
              <a:ext uri="{FF2B5EF4-FFF2-40B4-BE49-F238E27FC236}">
                <a16:creationId xmlns:a16="http://schemas.microsoft.com/office/drawing/2014/main" id="{490A258C-39A0-47D5-C72A-7DDDB03F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10" y="2262097"/>
            <a:ext cx="1170242" cy="4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UTEM - Universidad Tecnológica Metropolitana | Carreras | Aranceles 2022">
            <a:extLst>
              <a:ext uri="{FF2B5EF4-FFF2-40B4-BE49-F238E27FC236}">
                <a16:creationId xmlns:a16="http://schemas.microsoft.com/office/drawing/2014/main" id="{C4E9C544-0DB6-2A6E-B024-CA694694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83" y="2680329"/>
            <a:ext cx="686900" cy="8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Universidad de Antofagasta | Brands of the World™ | Download vector logos  and logotypes">
            <a:extLst>
              <a:ext uri="{FF2B5EF4-FFF2-40B4-BE49-F238E27FC236}">
                <a16:creationId xmlns:a16="http://schemas.microsoft.com/office/drawing/2014/main" id="{6EC9B0EC-7412-F7CC-4EF4-636CF7BAD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50" y="1471350"/>
            <a:ext cx="974195" cy="9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Universidad de Concepción (UDEC), CHILE - Grupo La Rabida">
            <a:extLst>
              <a:ext uri="{FF2B5EF4-FFF2-40B4-BE49-F238E27FC236}">
                <a16:creationId xmlns:a16="http://schemas.microsoft.com/office/drawing/2014/main" id="{2C1BB6CB-2B5A-EE91-33B9-CCBA830F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22" y="3948281"/>
            <a:ext cx="1383771" cy="7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CD9453C1-EB6E-1838-66CC-9817B000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21" y="1578279"/>
            <a:ext cx="730312" cy="9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Símbolos - Universidad Técnica Federico Santa María">
            <a:extLst>
              <a:ext uri="{FF2B5EF4-FFF2-40B4-BE49-F238E27FC236}">
                <a16:creationId xmlns:a16="http://schemas.microsoft.com/office/drawing/2014/main" id="{347553FD-66D5-4E85-C806-66AAD4FB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24" y="2818931"/>
            <a:ext cx="1318381" cy="13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Universidad Central de Chile - Wikipedia, la enciclopedia libre">
            <a:extLst>
              <a:ext uri="{FF2B5EF4-FFF2-40B4-BE49-F238E27FC236}">
                <a16:creationId xmlns:a16="http://schemas.microsoft.com/office/drawing/2014/main" id="{84A546F8-E2CF-88C3-44CC-2DDF26D0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231" y="2600506"/>
            <a:ext cx="849134" cy="8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6773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E166E85-A2B7-9950-30F6-815222F5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1352" y="0"/>
            <a:ext cx="3150648" cy="6858000"/>
          </a:xfrm>
          <a:prstGeom prst="rect">
            <a:avLst/>
          </a:prstGeom>
        </p:spPr>
      </p:pic>
      <p:pic>
        <p:nvPicPr>
          <p:cNvPr id="1030" name="Picture 6" descr="Acreditación Ulagos">
            <a:extLst>
              <a:ext uri="{FF2B5EF4-FFF2-40B4-BE49-F238E27FC236}">
                <a16:creationId xmlns:a16="http://schemas.microsoft.com/office/drawing/2014/main" id="{DC368198-F23B-D219-7C28-638A59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5" y="407362"/>
            <a:ext cx="2798950" cy="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CB075-F519-EF18-436D-C7B856A1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1370"/>
            <a:ext cx="5029201" cy="2104160"/>
          </a:xfrm>
          <a:prstGeom prst="rect">
            <a:avLst/>
          </a:prstGeom>
        </p:spPr>
      </p:pic>
      <p:sp>
        <p:nvSpPr>
          <p:cNvPr id="20" name="Paralelogramo 19">
            <a:extLst>
              <a:ext uri="{FF2B5EF4-FFF2-40B4-BE49-F238E27FC236}">
                <a16:creationId xmlns:a16="http://schemas.microsoft.com/office/drawing/2014/main" id="{5BB5C73F-F36B-01DF-96B5-1BFFA6DE573A}"/>
              </a:ext>
            </a:extLst>
          </p:cNvPr>
          <p:cNvSpPr/>
          <p:nvPr/>
        </p:nvSpPr>
        <p:spPr>
          <a:xfrm>
            <a:off x="4253345" y="0"/>
            <a:ext cx="7938655" cy="6858000"/>
          </a:xfrm>
          <a:prstGeom prst="parallelogram">
            <a:avLst/>
          </a:prstGeom>
          <a:solidFill>
            <a:srgbClr val="10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E" sz="4000" dirty="0">
              <a:latin typeface="Abadi MT Condensed Light" panose="020B0306030101010103" pitchFamily="34" charset="77"/>
              <a:cs typeface="Agency FB" panose="020F0502020204030204" pitchFamily="34" charset="0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endParaRPr lang="es-ES" sz="2400" dirty="0">
              <a:latin typeface="Arima Koshi" pitchFamily="2" charset="77"/>
              <a:cs typeface="Arima Koshi" pitchFamily="2" charset="77"/>
            </a:endParaRPr>
          </a:p>
          <a:p>
            <a:r>
              <a:rPr lang="es-ES" sz="2400" b="1" dirty="0">
                <a:latin typeface="Arima Koshi" pitchFamily="2" charset="77"/>
                <a:cs typeface="Arima Koshi" pitchFamily="2" charset="77"/>
              </a:rPr>
              <a:t>2. Contexto </a:t>
            </a:r>
            <a:r>
              <a:rPr lang="es-ES" sz="2400" b="1" dirty="0" err="1">
                <a:latin typeface="Arima Koshi" pitchFamily="2" charset="77"/>
                <a:cs typeface="Arima Koshi" pitchFamily="2" charset="77"/>
              </a:rPr>
              <a:t>ULagos</a:t>
            </a:r>
            <a:endParaRPr lang="es-ES" sz="2400" b="1" dirty="0">
              <a:latin typeface="Arima Koshi" pitchFamily="2" charset="77"/>
              <a:cs typeface="Arima Koshi" pitchFamily="2" charset="77"/>
            </a:endParaRPr>
          </a:p>
          <a:p>
            <a:pPr algn="ctr"/>
            <a:endParaRPr lang="es-DE" sz="2400" dirty="0">
              <a:latin typeface="Arima Koshi" pitchFamily="2" charset="77"/>
              <a:cs typeface="Arima Koshi" pitchFamily="2" charset="77"/>
            </a:endParaRPr>
          </a:p>
        </p:txBody>
      </p:sp>
      <p:pic>
        <p:nvPicPr>
          <p:cNvPr id="1034" name="Picture 10" descr="Ministerio de Ciencia, Tecnología, Conocimiento e Innovación de Chile -  Wikipedia, la enciclopedia libre">
            <a:extLst>
              <a:ext uri="{FF2B5EF4-FFF2-40B4-BE49-F238E27FC236}">
                <a16:creationId xmlns:a16="http://schemas.microsoft.com/office/drawing/2014/main" id="{81E13E31-BF39-B221-6B04-CDC48B25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9170"/>
            <a:ext cx="981804" cy="8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D publica resultados Beca de Doctorado en el Extranjero, Becas Chile,  Convocatoria 2020 - Redbionova">
            <a:extLst>
              <a:ext uri="{FF2B5EF4-FFF2-40B4-BE49-F238E27FC236}">
                <a16:creationId xmlns:a16="http://schemas.microsoft.com/office/drawing/2014/main" id="{88DCDA3B-B315-3432-BF78-91D2A83B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2" y="379652"/>
            <a:ext cx="885522" cy="7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820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6846</TotalTime>
  <Words>2346</Words>
  <Application>Microsoft Macintosh PowerPoint</Application>
  <PresentationFormat>Panorámica</PresentationFormat>
  <Paragraphs>369</Paragraphs>
  <Slides>30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Abadi MT Condensed Light</vt:lpstr>
      <vt:lpstr>Arial</vt:lpstr>
      <vt:lpstr>Arima Koshi</vt:lpstr>
      <vt:lpstr>Calibri</vt:lpstr>
      <vt:lpstr>Calibri Light</vt:lpstr>
      <vt:lpstr>Candara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Poblete Godoy</dc:creator>
  <cp:lastModifiedBy>Microsoft Office User</cp:lastModifiedBy>
  <cp:revision>83</cp:revision>
  <dcterms:created xsi:type="dcterms:W3CDTF">2022-09-26T14:25:18Z</dcterms:created>
  <dcterms:modified xsi:type="dcterms:W3CDTF">2022-10-17T00:34:47Z</dcterms:modified>
</cp:coreProperties>
</file>