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76" r:id="rId8"/>
    <p:sldId id="260" r:id="rId9"/>
    <p:sldId id="273" r:id="rId10"/>
    <p:sldId id="266" r:id="rId11"/>
    <p:sldId id="267" r:id="rId12"/>
    <p:sldId id="270" r:id="rId13"/>
    <p:sldId id="275" r:id="rId14"/>
    <p:sldId id="271" r:id="rId15"/>
    <p:sldId id="274" r:id="rId16"/>
    <p:sldId id="269" r:id="rId17"/>
    <p:sldId id="268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7"/>
    <p:restoredTop sz="94716"/>
  </p:normalViewPr>
  <p:slideViewPr>
    <p:cSldViewPr snapToGrid="0" snapToObjects="1">
      <p:cViewPr varScale="1">
        <p:scale>
          <a:sx n="109" d="100"/>
          <a:sy n="109" d="100"/>
        </p:scale>
        <p:origin x="1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B533-399D-034C-8081-2C414E69DFAC}" type="datetimeFigureOut">
              <a:rPr lang="es-CL" smtClean="0"/>
              <a:t>26-10-21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73E-202A-1A44-A9E5-16CE969BEE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219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B533-399D-034C-8081-2C414E69DFAC}" type="datetimeFigureOut">
              <a:rPr lang="es-CL" smtClean="0"/>
              <a:t>26-10-21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73E-202A-1A44-A9E5-16CE969BEE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345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B533-399D-034C-8081-2C414E69DFAC}" type="datetimeFigureOut">
              <a:rPr lang="es-CL" smtClean="0"/>
              <a:t>26-10-21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73E-202A-1A44-A9E5-16CE969BEE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614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B533-399D-034C-8081-2C414E69DFAC}" type="datetimeFigureOut">
              <a:rPr lang="es-CL" smtClean="0"/>
              <a:t>26-10-21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73E-202A-1A44-A9E5-16CE969BEE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87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B533-399D-034C-8081-2C414E69DFAC}" type="datetimeFigureOut">
              <a:rPr lang="es-CL" smtClean="0"/>
              <a:t>26-10-21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73E-202A-1A44-A9E5-16CE969BEE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742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B533-399D-034C-8081-2C414E69DFAC}" type="datetimeFigureOut">
              <a:rPr lang="es-CL" smtClean="0"/>
              <a:t>26-10-21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73E-202A-1A44-A9E5-16CE969BEE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285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B533-399D-034C-8081-2C414E69DFAC}" type="datetimeFigureOut">
              <a:rPr lang="es-CL" smtClean="0"/>
              <a:t>26-10-21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73E-202A-1A44-A9E5-16CE969BEE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007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B533-399D-034C-8081-2C414E69DFAC}" type="datetimeFigureOut">
              <a:rPr lang="es-CL" smtClean="0"/>
              <a:t>26-10-21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73E-202A-1A44-A9E5-16CE969BEE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111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B533-399D-034C-8081-2C414E69DFAC}" type="datetimeFigureOut">
              <a:rPr lang="es-CL" smtClean="0"/>
              <a:t>26-10-21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73E-202A-1A44-A9E5-16CE969BEE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600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B533-399D-034C-8081-2C414E69DFAC}" type="datetimeFigureOut">
              <a:rPr lang="es-CL" smtClean="0"/>
              <a:t>26-10-21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73E-202A-1A44-A9E5-16CE969BEE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952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B533-399D-034C-8081-2C414E69DFAC}" type="datetimeFigureOut">
              <a:rPr lang="es-CL" smtClean="0"/>
              <a:t>26-10-21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673E-202A-1A44-A9E5-16CE969BEE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21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2B533-399D-034C-8081-2C414E69DFAC}" type="datetimeFigureOut">
              <a:rPr lang="es-CL" smtClean="0"/>
              <a:t>26-10-21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B673E-202A-1A44-A9E5-16CE969BEE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933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.rubio@ulagos.c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lagos.cl/vicerrectoria-de-investigacion-y-postgrado/direccion-de-innovacion-y-transferencia-tecnologica/proyectos-internos/" TargetMode="External"/><Relationship Id="rId5" Type="http://schemas.openxmlformats.org/officeDocument/2006/relationships/hyperlink" Target="mailto:claudia.perez@ulagos.cl" TargetMode="External"/><Relationship Id="rId4" Type="http://schemas.openxmlformats.org/officeDocument/2006/relationships/hyperlink" Target="mailto:camila.salas@ulagos.c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F6ACD-C9B0-394E-B386-2AB8209DD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8019" y="841772"/>
            <a:ext cx="6156251" cy="1790700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Charla difusión ULAGOS </a:t>
            </a:r>
            <a:r>
              <a:rPr lang="es-CL" b="1" dirty="0" err="1"/>
              <a:t>Challenge</a:t>
            </a:r>
            <a:r>
              <a:rPr lang="es-CL" b="1" dirty="0"/>
              <a:t> 2021, desafío de ideas.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6B92A8-B723-D740-9DF9-C16361D9F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8019" y="2701528"/>
            <a:ext cx="6156251" cy="1241822"/>
          </a:xfrm>
        </p:spPr>
        <p:txBody>
          <a:bodyPr/>
          <a:lstStyle/>
          <a:p>
            <a:r>
              <a:rPr lang="es-CL" dirty="0"/>
              <a:t>Por: Gabriel Rubio Acuña.</a:t>
            </a:r>
          </a:p>
        </p:txBody>
      </p:sp>
    </p:spTree>
    <p:extLst>
      <p:ext uri="{BB962C8B-B14F-4D97-AF65-F5344CB8AC3E}">
        <p14:creationId xmlns:p14="http://schemas.microsoft.com/office/powerpoint/2010/main" val="13188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9F45-788D-E34A-BEA2-5AEE480B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88" y="273844"/>
            <a:ext cx="6298462" cy="994172"/>
          </a:xfrm>
        </p:spPr>
        <p:txBody>
          <a:bodyPr/>
          <a:lstStyle/>
          <a:p>
            <a:endParaRPr lang="es-CL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DAD0203-7BBA-2E41-B509-6FB42A87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410" y="2571750"/>
            <a:ext cx="6910993" cy="2841016"/>
          </a:xfrm>
        </p:spPr>
        <p:txBody>
          <a:bodyPr>
            <a:normAutofit/>
          </a:bodyPr>
          <a:lstStyle/>
          <a:p>
            <a:r>
              <a:rPr lang="es-CL" dirty="0"/>
              <a:t>Ejecutores: Camila Salas y Camila Martel. ULAGOS.</a:t>
            </a:r>
          </a:p>
          <a:p>
            <a:r>
              <a:rPr lang="es-CL" dirty="0"/>
              <a:t>Proyecto: Bebida alimenticia en base de </a:t>
            </a:r>
            <a:r>
              <a:rPr lang="es-CL" dirty="0" err="1"/>
              <a:t>lactosuero</a:t>
            </a:r>
            <a:r>
              <a:rPr lang="es-CL" dirty="0"/>
              <a:t>.</a:t>
            </a:r>
          </a:p>
          <a:p>
            <a:r>
              <a:rPr lang="es-CL" dirty="0"/>
              <a:t>Tecnología: El </a:t>
            </a:r>
            <a:r>
              <a:rPr lang="es-CL" dirty="0" err="1"/>
              <a:t>lactosuero</a:t>
            </a:r>
            <a:r>
              <a:rPr lang="es-CL" dirty="0"/>
              <a:t> tiene una serie de propiedades nutricionales, dada su composición en  minerales, antioxidantes, sustancias prebióticas. La bebida está dirigida principalmente a deportistas y adultos mayores, por su alto valor nutricional. La bebida fue elaborada sin aditivos y con ingredientes naturales, locales y sabor agradable.</a:t>
            </a:r>
          </a:p>
        </p:txBody>
      </p:sp>
      <p:pic>
        <p:nvPicPr>
          <p:cNvPr id="1030" name="Picture 6" descr="Image with no description">
            <a:extLst>
              <a:ext uri="{FF2B5EF4-FFF2-40B4-BE49-F238E27FC236}">
                <a16:creationId xmlns:a16="http://schemas.microsoft.com/office/drawing/2014/main" id="{00B3AC63-E8BF-5941-BACE-68C4B3427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03" y="9707"/>
            <a:ext cx="4014747" cy="256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4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9F45-788D-E34A-BEA2-5AEE480B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88" y="273844"/>
            <a:ext cx="6298462" cy="994172"/>
          </a:xfrm>
        </p:spPr>
        <p:txBody>
          <a:bodyPr/>
          <a:lstStyle/>
          <a:p>
            <a:endParaRPr lang="es-CL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DAD0203-7BBA-2E41-B509-6FB42A87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071" y="2571750"/>
            <a:ext cx="6910993" cy="2841016"/>
          </a:xfrm>
        </p:spPr>
        <p:txBody>
          <a:bodyPr/>
          <a:lstStyle/>
          <a:p>
            <a:r>
              <a:rPr lang="es-CL" dirty="0"/>
              <a:t>Ejecutores: Francisco </a:t>
            </a:r>
            <a:r>
              <a:rPr lang="es-CL" dirty="0" err="1"/>
              <a:t>Martinez</a:t>
            </a:r>
            <a:r>
              <a:rPr lang="es-CL" dirty="0"/>
              <a:t>, UTFSM.</a:t>
            </a:r>
          </a:p>
          <a:p>
            <a:r>
              <a:rPr lang="es-CL" dirty="0"/>
              <a:t>Proyecto: </a:t>
            </a:r>
            <a:r>
              <a:rPr lang="es-CL" altLang="es-CL" dirty="0">
                <a:latin typeface="gobCL"/>
              </a:rPr>
              <a:t>Diseño y Fabricación de una sonda </a:t>
            </a:r>
            <a:r>
              <a:rPr lang="es-CL" altLang="es-CL" dirty="0" err="1">
                <a:latin typeface="gobCL"/>
              </a:rPr>
              <a:t>intraoperatoria</a:t>
            </a:r>
            <a:r>
              <a:rPr lang="es-CL" altLang="es-CL" dirty="0">
                <a:latin typeface="gobCL"/>
              </a:rPr>
              <a:t> gamma </a:t>
            </a:r>
            <a:r>
              <a:rPr lang="es-CL" altLang="es-CL" dirty="0" err="1">
                <a:latin typeface="gobCL"/>
              </a:rPr>
              <a:t>bluetooth</a:t>
            </a:r>
            <a:r>
              <a:rPr lang="es-CL" altLang="es-CL" dirty="0">
                <a:latin typeface="gobCL"/>
              </a:rPr>
              <a:t> para uso en cirugías radioguiadas. </a:t>
            </a:r>
            <a:endParaRPr lang="es-CL" dirty="0"/>
          </a:p>
          <a:p>
            <a:r>
              <a:rPr lang="es-CL" dirty="0"/>
              <a:t>Tecnología: Construcción de una sonda gamma </a:t>
            </a:r>
            <a:r>
              <a:rPr lang="es-CL" dirty="0" err="1"/>
              <a:t>bluetooth</a:t>
            </a:r>
            <a:r>
              <a:rPr lang="es-CL" dirty="0"/>
              <a:t> de mayor sensibilidad que las que se ofrecen en el mercado y que además se comunica con una interfaz dinámica disponible en algún equipo táctil como una Tablet. 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292AD3AD-2070-334E-8680-2B42F9CEB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85" y="379809"/>
            <a:ext cx="36512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77F2F7D1-A6D3-9C4B-9854-0A25D42D1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90" y="47894"/>
            <a:ext cx="3254129" cy="244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21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9F45-788D-E34A-BEA2-5AEE480B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88" y="273844"/>
            <a:ext cx="6298462" cy="994172"/>
          </a:xfrm>
        </p:spPr>
        <p:txBody>
          <a:bodyPr/>
          <a:lstStyle/>
          <a:p>
            <a:endParaRPr lang="es-CL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DAD0203-7BBA-2E41-B509-6FB42A87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22" y="2438401"/>
            <a:ext cx="6910993" cy="2841016"/>
          </a:xfrm>
        </p:spPr>
        <p:txBody>
          <a:bodyPr>
            <a:normAutofit fontScale="92500" lnSpcReduction="10000"/>
          </a:bodyPr>
          <a:lstStyle/>
          <a:p>
            <a:r>
              <a:rPr lang="es-CL" sz="2500" dirty="0"/>
              <a:t>Ejecutores: Pedro Alarcón, </a:t>
            </a:r>
            <a:r>
              <a:rPr lang="es-CL" sz="2500" dirty="0" err="1"/>
              <a:t>UdeC</a:t>
            </a:r>
            <a:r>
              <a:rPr lang="es-CL" sz="2500" dirty="0"/>
              <a:t>.</a:t>
            </a:r>
          </a:p>
          <a:p>
            <a:r>
              <a:rPr lang="es-CL" sz="2500" dirty="0"/>
              <a:t>Proyecto: P</a:t>
            </a:r>
            <a:r>
              <a:rPr lang="es-CL" altLang="es-CL" sz="2500" dirty="0"/>
              <a:t>lataforma de servicios para la validación científica de alimentos funcionales.</a:t>
            </a:r>
            <a:endParaRPr lang="es-CL" sz="2500" dirty="0"/>
          </a:p>
          <a:p>
            <a:r>
              <a:rPr lang="es-CL" sz="2500" dirty="0"/>
              <a:t>Tecnología: aportar evidencia científica y fundamentar los efectos </a:t>
            </a:r>
            <a:r>
              <a:rPr lang="es-CL" sz="2500" dirty="0" err="1"/>
              <a:t>bioactivos</a:t>
            </a:r>
            <a:r>
              <a:rPr lang="es-CL" sz="2500" dirty="0"/>
              <a:t> de los alimentos a la industria agroalimentaria con impacto final en salud de los potenciales consumidores, se pretende acortar la brecha entre la industria y la valorización científica de sus productos.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Picture 2" descr="functional-life">
            <a:extLst>
              <a:ext uri="{FF2B5EF4-FFF2-40B4-BE49-F238E27FC236}">
                <a16:creationId xmlns:a16="http://schemas.microsoft.com/office/drawing/2014/main" id="{1A07645B-C274-7743-ABAA-3C96674D3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93" y="185738"/>
            <a:ext cx="4003990" cy="216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90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9F45-788D-E34A-BEA2-5AEE480B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88" y="273844"/>
            <a:ext cx="6298462" cy="994172"/>
          </a:xfrm>
        </p:spPr>
        <p:txBody>
          <a:bodyPr/>
          <a:lstStyle/>
          <a:p>
            <a:endParaRPr lang="es-CL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DAD0203-7BBA-2E41-B509-6FB42A87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22" y="2438401"/>
            <a:ext cx="6910993" cy="2841016"/>
          </a:xfrm>
        </p:spPr>
        <p:txBody>
          <a:bodyPr>
            <a:normAutofit/>
          </a:bodyPr>
          <a:lstStyle/>
          <a:p>
            <a:r>
              <a:rPr lang="es-CL" sz="1900" dirty="0"/>
              <a:t>Ejecutores: Pablo Campos, UCN.</a:t>
            </a:r>
          </a:p>
          <a:p>
            <a:r>
              <a:rPr lang="es-CL" sz="1900" dirty="0"/>
              <a:t>Proyecto: P</a:t>
            </a:r>
            <a:r>
              <a:rPr lang="es-CL" altLang="es-CL" sz="1900" dirty="0"/>
              <a:t>rototipo industrial del Sensor de Neblina Ácida en línea.</a:t>
            </a:r>
            <a:endParaRPr lang="es-CL" sz="1900" dirty="0"/>
          </a:p>
          <a:p>
            <a:r>
              <a:rPr lang="es-CL" sz="1900" dirty="0"/>
              <a:t>Tecnología: Permite el control de neblina ácida en plantas de electro obtención de Cu, beneficiando a 4 segmentos (usuarios finales del producto): Operarios, accionistas, supervisores de proceso, proveedores de tecnología.</a:t>
            </a:r>
          </a:p>
          <a:p>
            <a:endParaRPr lang="es-CL" sz="2500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A1D7369C-769E-404B-B6D0-5DC2AC5C0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91" y="-5062"/>
            <a:ext cx="3097411" cy="237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57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9F45-788D-E34A-BEA2-5AEE480B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88" y="273844"/>
            <a:ext cx="6298462" cy="994172"/>
          </a:xfrm>
        </p:spPr>
        <p:txBody>
          <a:bodyPr/>
          <a:lstStyle/>
          <a:p>
            <a:endParaRPr lang="es-CL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DAD0203-7BBA-2E41-B509-6FB42A87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578" y="3118339"/>
            <a:ext cx="6910993" cy="2841016"/>
          </a:xfrm>
        </p:spPr>
        <p:txBody>
          <a:bodyPr/>
          <a:lstStyle/>
          <a:p>
            <a:r>
              <a:rPr lang="es-CL" dirty="0"/>
              <a:t>Ejecutores: Oscar </a:t>
            </a:r>
            <a:r>
              <a:rPr lang="es-CL" dirty="0" err="1"/>
              <a:t>Gerlash</a:t>
            </a:r>
            <a:r>
              <a:rPr lang="es-CL" dirty="0"/>
              <a:t>, UCT.</a:t>
            </a:r>
          </a:p>
          <a:p>
            <a:r>
              <a:rPr lang="es-CL" dirty="0"/>
              <a:t>Proyecto: </a:t>
            </a:r>
            <a:r>
              <a:rPr lang="es-CL" altLang="es-CL" dirty="0"/>
              <a:t>Desarrollo de protocolos de fabricación de  hidromiel espumante.</a:t>
            </a:r>
            <a:endParaRPr lang="es-CL" dirty="0"/>
          </a:p>
          <a:p>
            <a:r>
              <a:rPr lang="es-CL" dirty="0"/>
              <a:t>Tecnología: Bebida alcohólica tradicional elaborada por fermentación en la que la que miel es </a:t>
            </a:r>
            <a:r>
              <a:rPr lang="es-CL" dirty="0" err="1"/>
              <a:t>vinificada</a:t>
            </a:r>
            <a:r>
              <a:rPr lang="es-CL" dirty="0"/>
              <a:t>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120206D8-E946-3144-8B7C-800C3A64F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68" y="0"/>
            <a:ext cx="2469478" cy="306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1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9F45-788D-E34A-BEA2-5AEE480B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88" y="273844"/>
            <a:ext cx="6298462" cy="994172"/>
          </a:xfrm>
        </p:spPr>
        <p:txBody>
          <a:bodyPr/>
          <a:lstStyle/>
          <a:p>
            <a:endParaRPr lang="es-CL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DAD0203-7BBA-2E41-B509-6FB42A87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794" y="2571750"/>
            <a:ext cx="6910993" cy="2841016"/>
          </a:xfrm>
        </p:spPr>
        <p:txBody>
          <a:bodyPr>
            <a:normAutofit/>
          </a:bodyPr>
          <a:lstStyle/>
          <a:p>
            <a:r>
              <a:rPr lang="es-CL" sz="1800" dirty="0"/>
              <a:t>Ejecutores: Constanza </a:t>
            </a:r>
            <a:r>
              <a:rPr lang="es-CL" sz="1800" dirty="0" err="1"/>
              <a:t>D’appollonio</a:t>
            </a:r>
            <a:r>
              <a:rPr lang="es-CL" sz="1800" dirty="0"/>
              <a:t>, UBB.</a:t>
            </a:r>
          </a:p>
          <a:p>
            <a:r>
              <a:rPr lang="es-CL" sz="1800" dirty="0"/>
              <a:t>Proyecto: </a:t>
            </a:r>
            <a:r>
              <a:rPr lang="es-CL" altLang="es-CL" sz="1800" dirty="0"/>
              <a:t>Humedales artificiales de alto rendimiento para tratamiento de aguas residuales.</a:t>
            </a:r>
            <a:endParaRPr lang="es-CL" sz="1800" dirty="0"/>
          </a:p>
          <a:p>
            <a:r>
              <a:rPr lang="es-CL" sz="1800" dirty="0"/>
              <a:t>Tecnología: Mejora hidrodinámica a través de un sistema de canalización de agua. El humedal requiere un tratamiento previo, una fosa séptica, que retiene fundamentalmente el material sólido. Combinando ambos elementos, la fosa séptica y el humedal artificial, se logran resultados similares a los de sistemas complejos de alto costo de inversión y de operación.</a:t>
            </a:r>
          </a:p>
          <a:p>
            <a:endParaRPr lang="es-CL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83302123-3F51-1E42-8B3F-A5F8B4B32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46" y="79004"/>
            <a:ext cx="7136545" cy="237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8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9F45-788D-E34A-BEA2-5AEE480B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88" y="273844"/>
            <a:ext cx="6298462" cy="994172"/>
          </a:xfrm>
        </p:spPr>
        <p:txBody>
          <a:bodyPr/>
          <a:lstStyle/>
          <a:p>
            <a:r>
              <a:rPr lang="es-CL" b="1" dirty="0"/>
              <a:t>Consultas e inscripciones: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DAD0203-7BBA-2E41-B509-6FB42A87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471" y="1430216"/>
            <a:ext cx="6910993" cy="28410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L" dirty="0">
                <a:hlinkClick r:id="rId3"/>
              </a:rPr>
              <a:t>gabriel.rubio@ulagos.cl</a:t>
            </a:r>
            <a:endParaRPr lang="es-CL" dirty="0"/>
          </a:p>
          <a:p>
            <a:pPr marL="0" indent="0" algn="ctr">
              <a:buNone/>
            </a:pPr>
            <a:r>
              <a:rPr lang="es-CL" dirty="0">
                <a:hlinkClick r:id="rId4"/>
              </a:rPr>
              <a:t>camila.salas@ulagos.cl</a:t>
            </a:r>
            <a:endParaRPr lang="es-CL" dirty="0"/>
          </a:p>
          <a:p>
            <a:pPr marL="0" indent="0" algn="ctr">
              <a:buNone/>
            </a:pPr>
            <a:r>
              <a:rPr lang="es-CL" dirty="0">
                <a:hlinkClick r:id="rId5"/>
              </a:rPr>
              <a:t>claudia.perez@ulagos.cl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Toda la información del concurso en el link:</a:t>
            </a:r>
          </a:p>
          <a:p>
            <a:pPr marL="0" indent="0">
              <a:buNone/>
            </a:pPr>
            <a:r>
              <a:rPr lang="es-CL" dirty="0">
                <a:hlinkClick r:id="rId6"/>
              </a:rPr>
              <a:t>https://www.ulagos.cl/vicerrectoria-de-investigacion-y-postgrado/direccion-de-innovacion-y-transferencia-tecnologica/proyectos-internos/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7233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9F45-788D-E34A-BEA2-5AEE480B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88" y="273844"/>
            <a:ext cx="6298462" cy="994172"/>
          </a:xfrm>
        </p:spPr>
        <p:txBody>
          <a:bodyPr/>
          <a:lstStyle/>
          <a:p>
            <a:endParaRPr lang="es-CL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DAD0203-7BBA-2E41-B509-6FB42A87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471" y="1430216"/>
            <a:ext cx="6910993" cy="2841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4000" dirty="0"/>
              <a:t>Gracias por su participación!</a:t>
            </a:r>
          </a:p>
        </p:txBody>
      </p:sp>
    </p:spTree>
    <p:extLst>
      <p:ext uri="{BB962C8B-B14F-4D97-AF65-F5344CB8AC3E}">
        <p14:creationId xmlns:p14="http://schemas.microsoft.com/office/powerpoint/2010/main" val="423238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9F45-788D-E34A-BEA2-5AEE480B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88" y="273844"/>
            <a:ext cx="6298462" cy="994172"/>
          </a:xfrm>
        </p:spPr>
        <p:txBody>
          <a:bodyPr/>
          <a:lstStyle/>
          <a:p>
            <a:r>
              <a:rPr lang="es-CL" b="1" dirty="0"/>
              <a:t>Objetivo: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61954-CD34-2247-AE71-BB2D5AF86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888" y="1369219"/>
            <a:ext cx="6298462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800" dirty="0"/>
              <a:t>Incentivar el </a:t>
            </a:r>
            <a:r>
              <a:rPr lang="es-CL" sz="2800" dirty="0" err="1"/>
              <a:t>espíritu</a:t>
            </a:r>
            <a:r>
              <a:rPr lang="es-CL" sz="2800" dirty="0"/>
              <a:t> y la cultura del emprendimiento innovador en los/as estudiantes de la Universidad de Los Lagos, esto por medio de un programa que promueva la </a:t>
            </a:r>
            <a:r>
              <a:rPr lang="es-CL" sz="2800" dirty="0" err="1"/>
              <a:t>generación</a:t>
            </a:r>
            <a:r>
              <a:rPr lang="es-CL" sz="2800" dirty="0"/>
              <a:t> de ideas y/o proyectos innovadores con potencial de postular a instrumentos nacionales e internacionales de fomento </a:t>
            </a:r>
            <a:r>
              <a:rPr lang="es-CL" sz="2800" dirty="0" err="1"/>
              <a:t>científico</a:t>
            </a:r>
            <a:r>
              <a:rPr lang="es-CL" sz="2800" dirty="0"/>
              <a:t>, </a:t>
            </a:r>
            <a:r>
              <a:rPr lang="es-CL" sz="2800" dirty="0" err="1"/>
              <a:t>tecnológico</a:t>
            </a:r>
            <a:r>
              <a:rPr lang="es-CL" sz="2800" dirty="0"/>
              <a:t> e </a:t>
            </a:r>
            <a:r>
              <a:rPr lang="es-CL" sz="2800" dirty="0" err="1"/>
              <a:t>innovación</a:t>
            </a:r>
            <a:r>
              <a:rPr lang="es-CL" sz="2800" dirty="0"/>
              <a:t>. 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8451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9F45-788D-E34A-BEA2-5AEE480B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88" y="273844"/>
            <a:ext cx="6298462" cy="994172"/>
          </a:xfrm>
        </p:spPr>
        <p:txBody>
          <a:bodyPr/>
          <a:lstStyle/>
          <a:p>
            <a:r>
              <a:rPr lang="es-CL" b="1" dirty="0"/>
              <a:t>Concurso enfocado en: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61954-CD34-2247-AE71-BB2D5AF86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888" y="1369219"/>
            <a:ext cx="6298462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/>
              <a:t>Presentar una idea de producto, proceso o servicio con atributos competitivos y base </a:t>
            </a:r>
            <a:r>
              <a:rPr lang="es-CL" sz="2800" dirty="0" err="1"/>
              <a:t>científica</a:t>
            </a:r>
            <a:r>
              <a:rPr lang="es-CL" sz="2800" dirty="0"/>
              <a:t> y </a:t>
            </a:r>
            <a:r>
              <a:rPr lang="es-CL" sz="2800" dirty="0" err="1"/>
              <a:t>tecnológica</a:t>
            </a:r>
            <a:r>
              <a:rPr lang="es-CL" sz="2800" dirty="0"/>
              <a:t>, creada sobre la base de conocimientos con potencial innovador surgido a partir de actividades de </a:t>
            </a:r>
            <a:r>
              <a:rPr lang="es-CL" sz="2800" dirty="0" err="1"/>
              <a:t>investigación</a:t>
            </a:r>
            <a:r>
              <a:rPr lang="es-CL" sz="2800" dirty="0"/>
              <a:t> y desarrollo llevadas a cabo en instituciones </a:t>
            </a:r>
            <a:r>
              <a:rPr lang="es-CL" sz="2800" dirty="0" err="1"/>
              <a:t>académicas</a:t>
            </a:r>
            <a:r>
              <a:rPr lang="es-CL" sz="2800" dirty="0"/>
              <a:t>.</a:t>
            </a:r>
          </a:p>
          <a:p>
            <a:pPr marL="0" indent="0">
              <a:buNone/>
            </a:pPr>
            <a:endParaRPr lang="es-CL" sz="2800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3530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9F45-788D-E34A-BEA2-5AEE480B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88" y="273844"/>
            <a:ext cx="6298462" cy="994172"/>
          </a:xfrm>
        </p:spPr>
        <p:txBody>
          <a:bodyPr/>
          <a:lstStyle/>
          <a:p>
            <a:r>
              <a:rPr lang="es-CL" b="1" dirty="0"/>
              <a:t>Postulantes: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61954-CD34-2247-AE71-BB2D5AF86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888" y="1369219"/>
            <a:ext cx="6298462" cy="3263504"/>
          </a:xfrm>
        </p:spPr>
        <p:txBody>
          <a:bodyPr>
            <a:normAutofit/>
          </a:bodyPr>
          <a:lstStyle/>
          <a:p>
            <a:r>
              <a:rPr lang="es-CL" sz="2800" dirty="0"/>
              <a:t>Todos los estudiantes ULAGOS.</a:t>
            </a:r>
          </a:p>
          <a:p>
            <a:r>
              <a:rPr lang="es-CL" sz="2800" dirty="0"/>
              <a:t>De manera excepcional </a:t>
            </a:r>
            <a:r>
              <a:rPr lang="es-CL" sz="2800" dirty="0" err="1"/>
              <a:t>podrán</a:t>
            </a:r>
            <a:r>
              <a:rPr lang="es-CL" sz="2800" dirty="0"/>
              <a:t> participar estudiantes con no </a:t>
            </a:r>
            <a:r>
              <a:rPr lang="es-CL" sz="2800" dirty="0" err="1"/>
              <a:t>más</a:t>
            </a:r>
            <a:r>
              <a:rPr lang="es-CL" sz="2800" dirty="0"/>
              <a:t> de un </a:t>
            </a:r>
            <a:r>
              <a:rPr lang="es-CL" sz="2800" dirty="0" err="1"/>
              <a:t>año</a:t>
            </a:r>
            <a:r>
              <a:rPr lang="es-CL" sz="2800" dirty="0"/>
              <a:t> de egreso, que no tengan compromisos laborales de tiempo completo. </a:t>
            </a:r>
          </a:p>
          <a:p>
            <a:r>
              <a:rPr lang="es-CL" sz="2800" dirty="0"/>
              <a:t>Formar equipos de trabajo de </a:t>
            </a:r>
            <a:r>
              <a:rPr lang="es-CL" sz="2800" dirty="0" err="1"/>
              <a:t>mínimo</a:t>
            </a:r>
            <a:r>
              <a:rPr lang="es-CL" sz="2800" dirty="0"/>
              <a:t> 2 integrantes.</a:t>
            </a:r>
          </a:p>
        </p:txBody>
      </p:sp>
    </p:spTree>
    <p:extLst>
      <p:ext uri="{BB962C8B-B14F-4D97-AF65-F5344CB8AC3E}">
        <p14:creationId xmlns:p14="http://schemas.microsoft.com/office/powerpoint/2010/main" val="51571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9F45-788D-E34A-BEA2-5AEE480B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88" y="273844"/>
            <a:ext cx="6298462" cy="994172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Categorías de postulación: 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61954-CD34-2247-AE71-BB2D5AF86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888" y="1369219"/>
            <a:ext cx="6298462" cy="3263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CL" dirty="0"/>
          </a:p>
          <a:p>
            <a:r>
              <a:rPr lang="es-CL" sz="2800" dirty="0"/>
              <a:t>Categoría 1: Estudiantes regulares cursando hasta la mitad de la carrera. Se </a:t>
            </a:r>
            <a:r>
              <a:rPr lang="es-CL" sz="2800" dirty="0" err="1"/>
              <a:t>medira</a:t>
            </a:r>
            <a:r>
              <a:rPr lang="es-CL" sz="2800" dirty="0"/>
              <a:t>́ en semestres cursados. </a:t>
            </a:r>
          </a:p>
          <a:p>
            <a:r>
              <a:rPr lang="es-CL" sz="2800" dirty="0"/>
              <a:t>Categoría 2: Estudiantes entre mitad de la carrera a 1 </a:t>
            </a:r>
            <a:r>
              <a:rPr lang="es-CL" sz="2800" dirty="0" err="1"/>
              <a:t>año</a:t>
            </a:r>
            <a:r>
              <a:rPr lang="es-CL" sz="2800" dirty="0"/>
              <a:t> </a:t>
            </a:r>
            <a:r>
              <a:rPr lang="es-CL" sz="2800" dirty="0" err="1"/>
              <a:t>después</a:t>
            </a:r>
            <a:r>
              <a:rPr lang="es-CL" sz="2800" dirty="0"/>
              <a:t> del egreso. Se </a:t>
            </a:r>
            <a:r>
              <a:rPr lang="es-CL" sz="2800" dirty="0" err="1"/>
              <a:t>medira</a:t>
            </a:r>
            <a:r>
              <a:rPr lang="es-CL" sz="2800" dirty="0"/>
              <a:t>́ en semestres cursados. </a:t>
            </a:r>
          </a:p>
          <a:p>
            <a:r>
              <a:rPr lang="es-CL" sz="2800" dirty="0"/>
              <a:t>Categoría 3: Estudiantes de Postgrados hasta 1 </a:t>
            </a:r>
            <a:r>
              <a:rPr lang="es-CL" sz="2800" dirty="0" err="1"/>
              <a:t>año</a:t>
            </a:r>
            <a:r>
              <a:rPr lang="es-CL" sz="2800" dirty="0"/>
              <a:t> </a:t>
            </a:r>
            <a:r>
              <a:rPr lang="es-CL" sz="2800" dirty="0" err="1"/>
              <a:t>después</a:t>
            </a:r>
            <a:r>
              <a:rPr lang="es-CL" sz="2800" dirty="0"/>
              <a:t> del egreso. (Egresados o titulados)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756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9F45-788D-E34A-BEA2-5AEE480B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88" y="273844"/>
            <a:ext cx="6298462" cy="994172"/>
          </a:xfrm>
        </p:spPr>
        <p:txBody>
          <a:bodyPr/>
          <a:lstStyle/>
          <a:p>
            <a:r>
              <a:rPr lang="es-CL" b="1" dirty="0"/>
              <a:t>Pasos para postular: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61954-CD34-2247-AE71-BB2D5AF86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888" y="1369219"/>
            <a:ext cx="6298462" cy="3263504"/>
          </a:xfrm>
        </p:spPr>
        <p:txBody>
          <a:bodyPr>
            <a:normAutofit fontScale="92500"/>
          </a:bodyPr>
          <a:lstStyle/>
          <a:p>
            <a:r>
              <a:rPr lang="es-CL" dirty="0"/>
              <a:t>Completar en su totalidad el formulario de </a:t>
            </a:r>
            <a:r>
              <a:rPr lang="es-CL" dirty="0" err="1"/>
              <a:t>postulación</a:t>
            </a:r>
            <a:r>
              <a:rPr lang="es-CL" dirty="0"/>
              <a:t>. </a:t>
            </a:r>
          </a:p>
          <a:p>
            <a:r>
              <a:rPr lang="es-CL" dirty="0"/>
              <a:t>Grabar video de 4 minutos tipo “</a:t>
            </a:r>
            <a:r>
              <a:rPr lang="es-CL" dirty="0" err="1"/>
              <a:t>elevator</a:t>
            </a:r>
            <a:r>
              <a:rPr lang="es-CL" dirty="0"/>
              <a:t> pitch”. Título del proyecto, nombre del director/a, carrera, </a:t>
            </a:r>
            <a:r>
              <a:rPr lang="es-CL" dirty="0" err="1"/>
              <a:t>Identificación</a:t>
            </a:r>
            <a:r>
              <a:rPr lang="es-CL" dirty="0"/>
              <a:t> del problema, desarrollo de la </a:t>
            </a:r>
            <a:r>
              <a:rPr lang="es-CL" dirty="0" err="1"/>
              <a:t>solución</a:t>
            </a:r>
            <a:r>
              <a:rPr lang="es-CL" dirty="0"/>
              <a:t> y </a:t>
            </a:r>
            <a:r>
              <a:rPr lang="es-CL" dirty="0" err="1"/>
              <a:t>conclusión</a:t>
            </a:r>
            <a:r>
              <a:rPr lang="es-CL" dirty="0"/>
              <a:t>. </a:t>
            </a:r>
          </a:p>
          <a:p>
            <a:r>
              <a:rPr lang="es-CL" dirty="0"/>
              <a:t>Documento o credencial que acredite ser o haber sido alumno de la Universidad de Los Lagos.</a:t>
            </a:r>
          </a:p>
          <a:p>
            <a:r>
              <a:rPr lang="es-CL" dirty="0"/>
              <a:t> Inscribirse y participar de al menos 1 taller de </a:t>
            </a:r>
            <a:r>
              <a:rPr lang="es-CL" dirty="0" err="1"/>
              <a:t>capacitación</a:t>
            </a:r>
            <a:r>
              <a:rPr lang="es-CL" dirty="0"/>
              <a:t> para completar el formulario </a:t>
            </a:r>
            <a:r>
              <a:rPr lang="es-CL" dirty="0" err="1"/>
              <a:t>único</a:t>
            </a:r>
            <a:r>
              <a:rPr lang="es-CL" dirty="0"/>
              <a:t> de </a:t>
            </a:r>
            <a:r>
              <a:rPr lang="es-CL" dirty="0" err="1"/>
              <a:t>postulación</a:t>
            </a:r>
            <a:r>
              <a:rPr lang="es-CL" dirty="0"/>
              <a:t>. 02, 04 y 05 de noviembre 2021, 18:00 </a:t>
            </a:r>
            <a:r>
              <a:rPr lang="es-CL" dirty="0" err="1"/>
              <a:t>hrs</a:t>
            </a:r>
            <a:r>
              <a:rPr lang="es-CL" dirty="0"/>
              <a:t> categoría 1, 2 y 3 respectivamente.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47138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9F45-788D-E34A-BEA2-5AEE480B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88" y="273844"/>
            <a:ext cx="6298462" cy="994172"/>
          </a:xfrm>
        </p:spPr>
        <p:txBody>
          <a:bodyPr/>
          <a:lstStyle/>
          <a:p>
            <a:r>
              <a:rPr lang="es-CL" b="1" dirty="0"/>
              <a:t>Premio: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61954-CD34-2247-AE71-BB2D5AF86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888" y="1369219"/>
            <a:ext cx="6298462" cy="3263504"/>
          </a:xfrm>
        </p:spPr>
        <p:txBody>
          <a:bodyPr>
            <a:normAutofit/>
          </a:bodyPr>
          <a:lstStyle/>
          <a:p>
            <a:r>
              <a:rPr lang="es-CL" dirty="0"/>
              <a:t>Incentivo de $300.000 por equipo (rendido con boleta de honorarios) .</a:t>
            </a:r>
          </a:p>
          <a:p>
            <a:r>
              <a:rPr lang="es-CL" dirty="0" err="1"/>
              <a:t>Asesoría</a:t>
            </a:r>
            <a:r>
              <a:rPr lang="es-CL" dirty="0"/>
              <a:t> para </a:t>
            </a:r>
            <a:r>
              <a:rPr lang="es-CL" dirty="0" err="1"/>
              <a:t>postulación</a:t>
            </a:r>
            <a:r>
              <a:rPr lang="es-CL" dirty="0"/>
              <a:t> a uno de los concursos o instrumento de financiamiento de proyectos de base </a:t>
            </a:r>
            <a:r>
              <a:rPr lang="es-CL" dirty="0" err="1"/>
              <a:t>científica</a:t>
            </a:r>
            <a:r>
              <a:rPr lang="es-CL" dirty="0"/>
              <a:t> y </a:t>
            </a:r>
            <a:r>
              <a:rPr lang="es-CL" dirty="0" err="1"/>
              <a:t>tecnológica</a:t>
            </a:r>
            <a:r>
              <a:rPr lang="es-CL" dirty="0"/>
              <a:t> (BCT) disponibles, tales como: FONDEF VIU de ANID, Aplica tu </a:t>
            </a:r>
            <a:r>
              <a:rPr lang="es-CL" dirty="0" err="1"/>
              <a:t>IDeA</a:t>
            </a:r>
            <a:r>
              <a:rPr lang="es-CL" dirty="0"/>
              <a:t> de </a:t>
            </a:r>
            <a:r>
              <a:rPr lang="es-CL" dirty="0" err="1"/>
              <a:t>Copec</a:t>
            </a:r>
            <a:r>
              <a:rPr lang="es-CL" dirty="0"/>
              <a:t> UC, entre otros, del ecosistema nacional o internacional (concurso o instrumento que puede ser elegido por el estudiante o sugerido por equipo asesor).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589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9F45-788D-E34A-BEA2-5AEE480B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88" y="273844"/>
            <a:ext cx="6298462" cy="994172"/>
          </a:xfrm>
        </p:spPr>
        <p:txBody>
          <a:bodyPr/>
          <a:lstStyle/>
          <a:p>
            <a:r>
              <a:rPr lang="es-CL" b="1" dirty="0"/>
              <a:t>Criterios de evaluación: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72AFD638-A23F-9C4E-9F6F-0F113F3EF7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026957"/>
              </p:ext>
            </p:extLst>
          </p:nvPr>
        </p:nvGraphicFramePr>
        <p:xfrm>
          <a:off x="257908" y="1101968"/>
          <a:ext cx="8651630" cy="3845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67">
                  <a:extLst>
                    <a:ext uri="{9D8B030D-6E8A-4147-A177-3AD203B41FA5}">
                      <a16:colId xmlns:a16="http://schemas.microsoft.com/office/drawing/2014/main" val="1418319808"/>
                    </a:ext>
                  </a:extLst>
                </a:gridCol>
                <a:gridCol w="1067865">
                  <a:extLst>
                    <a:ext uri="{9D8B030D-6E8A-4147-A177-3AD203B41FA5}">
                      <a16:colId xmlns:a16="http://schemas.microsoft.com/office/drawing/2014/main" val="2807420351"/>
                    </a:ext>
                  </a:extLst>
                </a:gridCol>
                <a:gridCol w="418603">
                  <a:extLst>
                    <a:ext uri="{9D8B030D-6E8A-4147-A177-3AD203B41FA5}">
                      <a16:colId xmlns:a16="http://schemas.microsoft.com/office/drawing/2014/main" val="66424494"/>
                    </a:ext>
                  </a:extLst>
                </a:gridCol>
                <a:gridCol w="6594495">
                  <a:extLst>
                    <a:ext uri="{9D8B030D-6E8A-4147-A177-3AD203B41FA5}">
                      <a16:colId xmlns:a16="http://schemas.microsoft.com/office/drawing/2014/main" val="1060353526"/>
                    </a:ext>
                  </a:extLst>
                </a:gridCol>
              </a:tblGrid>
              <a:tr h="398586">
                <a:tc>
                  <a:txBody>
                    <a:bodyPr/>
                    <a:lstStyle/>
                    <a:p>
                      <a:r>
                        <a:rPr lang="es-CL" dirty="0"/>
                        <a:t>Nº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Criterio</a:t>
                      </a: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5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Características</a:t>
                      </a:r>
                      <a:r>
                        <a:rPr lang="es-CL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45734"/>
                  </a:ext>
                </a:extLst>
              </a:tr>
              <a:tr h="461665"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Innovación</a:t>
                      </a: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CL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idea propuesta </a:t>
                      </a:r>
                      <a:r>
                        <a:rPr lang="es-CL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desafía</a:t>
                      </a: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los paradigmas y conceptos existentes y plantea productos, procesos o servicios con alto valor competitivo.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338703"/>
                  </a:ext>
                </a:extLst>
              </a:tr>
              <a:tr h="793006"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Potencial Impacto.</a:t>
                      </a:r>
                      <a:endParaRPr lang="es-CL" dirty="0">
                        <a:effectLst/>
                      </a:endParaRP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idea propuesta </a:t>
                      </a:r>
                      <a:r>
                        <a:rPr lang="es-CL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podría</a:t>
                      </a: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influir positivamente en el bienestar </a:t>
                      </a:r>
                      <a:r>
                        <a:rPr lang="es-CL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económico</a:t>
                      </a: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social y medio ambiental.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738409"/>
                  </a:ext>
                </a:extLst>
              </a:tr>
              <a:tr h="1253461">
                <a:tc>
                  <a:txBody>
                    <a:bodyPr/>
                    <a:lstStyle/>
                    <a:p>
                      <a:r>
                        <a:rPr lang="es-C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Calidad del formulario de </a:t>
                      </a:r>
                      <a:r>
                        <a:rPr lang="es-CL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postulación</a:t>
                      </a: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CL" dirty="0">
                        <a:effectLst/>
                      </a:endParaRP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Cada </a:t>
                      </a:r>
                      <a:r>
                        <a:rPr lang="es-CL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sección</a:t>
                      </a: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formulario se evaluará con una nota de 1 a 5 que </a:t>
                      </a:r>
                      <a:r>
                        <a:rPr lang="es-CL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tendra</a:t>
                      </a: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́ las siguientes ponderaciones: resumen (20%), objetivos (20%), nivel de madurez de la propuesta o TRL  (</a:t>
                      </a:r>
                      <a:r>
                        <a:rPr lang="es-CL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r>
                        <a:rPr lang="es-CL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Readiness</a:t>
                      </a:r>
                      <a:r>
                        <a:rPr lang="es-CL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es-CL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Estado del arte y estrategia de </a:t>
                      </a:r>
                      <a:r>
                        <a:rPr lang="es-CL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protección</a:t>
                      </a: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PI  (Propiedad Intelectual(10%), Atributos o ventaja competitiva (15%), mercado objetivo (15%), impacto </a:t>
                      </a:r>
                      <a:r>
                        <a:rPr lang="es-CL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económico</a:t>
                      </a: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social y medio ambiental (20%).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61407"/>
                  </a:ext>
                </a:extLst>
              </a:tr>
              <a:tr h="793006">
                <a:tc>
                  <a:txBody>
                    <a:bodyPr/>
                    <a:lstStyle/>
                    <a:p>
                      <a:r>
                        <a:rPr lang="es-C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Equipo de Trabajo .</a:t>
                      </a:r>
                      <a:endParaRPr lang="es-CL" dirty="0">
                        <a:effectLst/>
                      </a:endParaRP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Equidad de </a:t>
                      </a:r>
                      <a:r>
                        <a:rPr lang="es-CL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Género</a:t>
                      </a: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la </a:t>
                      </a:r>
                      <a:r>
                        <a:rPr lang="es-CL" sz="13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asignación</a:t>
                      </a:r>
                      <a:r>
                        <a:rPr lang="es-CL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responsabilidades .</a:t>
                      </a: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19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75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D9F45-788D-E34A-BEA2-5AEE480B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888" y="273844"/>
            <a:ext cx="6298462" cy="994172"/>
          </a:xfrm>
        </p:spPr>
        <p:txBody>
          <a:bodyPr/>
          <a:lstStyle/>
          <a:p>
            <a:endParaRPr lang="es-CL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B58DB9A-B441-5B40-85B5-B6B47AECA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69219"/>
            <a:ext cx="6534150" cy="2769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4000" b="1" dirty="0"/>
              <a:t>Ejemplos de proyectos ejecutados por estudiantes y/o egresados de Universidades Chilenas.</a:t>
            </a:r>
          </a:p>
        </p:txBody>
      </p:sp>
    </p:spTree>
    <p:extLst>
      <p:ext uri="{BB962C8B-B14F-4D97-AF65-F5344CB8AC3E}">
        <p14:creationId xmlns:p14="http://schemas.microsoft.com/office/powerpoint/2010/main" val="2043231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999</Words>
  <Application>Microsoft Macintosh PowerPoint</Application>
  <PresentationFormat>Presentación en pantalla (16:9)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gobCL</vt:lpstr>
      <vt:lpstr>Tema de Office</vt:lpstr>
      <vt:lpstr>Charla difusión ULAGOS Challenge 2021, desafío de ideas.</vt:lpstr>
      <vt:lpstr>Objetivo: </vt:lpstr>
      <vt:lpstr>Concurso enfocado en: </vt:lpstr>
      <vt:lpstr>Postulantes: </vt:lpstr>
      <vt:lpstr>Categorías de postulación:  </vt:lpstr>
      <vt:lpstr>Pasos para postular:</vt:lpstr>
      <vt:lpstr>Premio:</vt:lpstr>
      <vt:lpstr>Criterios de evaluación: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Consultas e inscripciones: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up925</cp:lastModifiedBy>
  <cp:revision>27</cp:revision>
  <dcterms:created xsi:type="dcterms:W3CDTF">2021-09-21T21:23:30Z</dcterms:created>
  <dcterms:modified xsi:type="dcterms:W3CDTF">2021-10-26T21:20:25Z</dcterms:modified>
</cp:coreProperties>
</file>